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78"/>
  </p:notesMasterIdLst>
  <p:handoutMasterIdLst>
    <p:handoutMasterId r:id="rId179"/>
  </p:handoutMasterIdLst>
  <p:sldIdLst>
    <p:sldId id="419" r:id="rId2"/>
    <p:sldId id="420" r:id="rId3"/>
    <p:sldId id="421" r:id="rId4"/>
    <p:sldId id="422" r:id="rId5"/>
    <p:sldId id="423" r:id="rId6"/>
    <p:sldId id="424" r:id="rId7"/>
    <p:sldId id="425" r:id="rId8"/>
    <p:sldId id="443" r:id="rId9"/>
    <p:sldId id="426" r:id="rId10"/>
    <p:sldId id="427" r:id="rId11"/>
    <p:sldId id="444" r:id="rId12"/>
    <p:sldId id="445" r:id="rId13"/>
    <p:sldId id="447" r:id="rId14"/>
    <p:sldId id="448" r:id="rId15"/>
    <p:sldId id="428" r:id="rId16"/>
    <p:sldId id="429" r:id="rId17"/>
    <p:sldId id="436" r:id="rId18"/>
    <p:sldId id="435" r:id="rId19"/>
    <p:sldId id="437" r:id="rId20"/>
    <p:sldId id="449" r:id="rId21"/>
    <p:sldId id="451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6" r:id="rId53"/>
    <p:sldId id="487" r:id="rId54"/>
    <p:sldId id="488" r:id="rId55"/>
    <p:sldId id="489" r:id="rId56"/>
    <p:sldId id="490" r:id="rId57"/>
    <p:sldId id="492" r:id="rId58"/>
    <p:sldId id="493" r:id="rId59"/>
    <p:sldId id="494" r:id="rId60"/>
    <p:sldId id="496" r:id="rId61"/>
    <p:sldId id="497" r:id="rId62"/>
    <p:sldId id="498" r:id="rId63"/>
    <p:sldId id="499" r:id="rId64"/>
    <p:sldId id="500" r:id="rId65"/>
    <p:sldId id="501" r:id="rId66"/>
    <p:sldId id="502" r:id="rId67"/>
    <p:sldId id="503" r:id="rId68"/>
    <p:sldId id="504" r:id="rId69"/>
    <p:sldId id="506" r:id="rId70"/>
    <p:sldId id="507" r:id="rId71"/>
    <p:sldId id="508" r:id="rId72"/>
    <p:sldId id="510" r:id="rId73"/>
    <p:sldId id="511" r:id="rId74"/>
    <p:sldId id="512" r:id="rId75"/>
    <p:sldId id="513" r:id="rId76"/>
    <p:sldId id="514" r:id="rId77"/>
    <p:sldId id="516" r:id="rId78"/>
    <p:sldId id="517" r:id="rId79"/>
    <p:sldId id="518" r:id="rId80"/>
    <p:sldId id="520" r:id="rId81"/>
    <p:sldId id="521" r:id="rId82"/>
    <p:sldId id="523" r:id="rId83"/>
    <p:sldId id="525" r:id="rId84"/>
    <p:sldId id="526" r:id="rId85"/>
    <p:sldId id="527" r:id="rId86"/>
    <p:sldId id="529" r:id="rId87"/>
    <p:sldId id="530" r:id="rId88"/>
    <p:sldId id="531" r:id="rId89"/>
    <p:sldId id="532" r:id="rId90"/>
    <p:sldId id="534" r:id="rId91"/>
    <p:sldId id="535" r:id="rId92"/>
    <p:sldId id="536" r:id="rId93"/>
    <p:sldId id="537" r:id="rId94"/>
    <p:sldId id="539" r:id="rId95"/>
    <p:sldId id="541" r:id="rId96"/>
    <p:sldId id="544" r:id="rId97"/>
    <p:sldId id="545" r:id="rId98"/>
    <p:sldId id="546" r:id="rId99"/>
    <p:sldId id="548" r:id="rId100"/>
    <p:sldId id="549" r:id="rId101"/>
    <p:sldId id="550" r:id="rId102"/>
    <p:sldId id="551" r:id="rId103"/>
    <p:sldId id="552" r:id="rId104"/>
    <p:sldId id="553" r:id="rId105"/>
    <p:sldId id="554" r:id="rId106"/>
    <p:sldId id="555" r:id="rId107"/>
    <p:sldId id="556" r:id="rId108"/>
    <p:sldId id="558" r:id="rId109"/>
    <p:sldId id="560" r:id="rId110"/>
    <p:sldId id="561" r:id="rId111"/>
    <p:sldId id="563" r:id="rId112"/>
    <p:sldId id="564" r:id="rId113"/>
    <p:sldId id="565" r:id="rId114"/>
    <p:sldId id="566" r:id="rId115"/>
    <p:sldId id="567" r:id="rId116"/>
    <p:sldId id="568" r:id="rId117"/>
    <p:sldId id="569" r:id="rId118"/>
    <p:sldId id="570" r:id="rId119"/>
    <p:sldId id="572" r:id="rId120"/>
    <p:sldId id="573" r:id="rId121"/>
    <p:sldId id="574" r:id="rId122"/>
    <p:sldId id="575" r:id="rId123"/>
    <p:sldId id="576" r:id="rId124"/>
    <p:sldId id="578" r:id="rId125"/>
    <p:sldId id="579" r:id="rId126"/>
    <p:sldId id="581" r:id="rId127"/>
    <p:sldId id="582" r:id="rId128"/>
    <p:sldId id="583" r:id="rId129"/>
    <p:sldId id="584" r:id="rId130"/>
    <p:sldId id="585" r:id="rId131"/>
    <p:sldId id="587" r:id="rId132"/>
    <p:sldId id="588" r:id="rId133"/>
    <p:sldId id="589" r:id="rId134"/>
    <p:sldId id="591" r:id="rId135"/>
    <p:sldId id="592" r:id="rId136"/>
    <p:sldId id="594" r:id="rId137"/>
    <p:sldId id="595" r:id="rId138"/>
    <p:sldId id="596" r:id="rId139"/>
    <p:sldId id="597" r:id="rId140"/>
    <p:sldId id="598" r:id="rId141"/>
    <p:sldId id="599" r:id="rId142"/>
    <p:sldId id="601" r:id="rId143"/>
    <p:sldId id="602" r:id="rId144"/>
    <p:sldId id="603" r:id="rId145"/>
    <p:sldId id="604" r:id="rId146"/>
    <p:sldId id="605" r:id="rId147"/>
    <p:sldId id="607" r:id="rId148"/>
    <p:sldId id="608" r:id="rId149"/>
    <p:sldId id="610" r:id="rId150"/>
    <p:sldId id="612" r:id="rId151"/>
    <p:sldId id="614" r:id="rId152"/>
    <p:sldId id="615" r:id="rId153"/>
    <p:sldId id="616" r:id="rId154"/>
    <p:sldId id="618" r:id="rId155"/>
    <p:sldId id="619" r:id="rId156"/>
    <p:sldId id="620" r:id="rId157"/>
    <p:sldId id="621" r:id="rId158"/>
    <p:sldId id="622" r:id="rId159"/>
    <p:sldId id="623" r:id="rId160"/>
    <p:sldId id="625" r:id="rId161"/>
    <p:sldId id="626" r:id="rId162"/>
    <p:sldId id="627" r:id="rId163"/>
    <p:sldId id="629" r:id="rId164"/>
    <p:sldId id="630" r:id="rId165"/>
    <p:sldId id="632" r:id="rId166"/>
    <p:sldId id="633" r:id="rId167"/>
    <p:sldId id="635" r:id="rId168"/>
    <p:sldId id="636" r:id="rId169"/>
    <p:sldId id="637" r:id="rId170"/>
    <p:sldId id="638" r:id="rId171"/>
    <p:sldId id="639" r:id="rId172"/>
    <p:sldId id="641" r:id="rId173"/>
    <p:sldId id="642" r:id="rId174"/>
    <p:sldId id="643" r:id="rId175"/>
    <p:sldId id="644" r:id="rId176"/>
    <p:sldId id="645" r:id="rId177"/>
  </p:sldIdLst>
  <p:sldSz cx="9144000" cy="6858000" type="screen4x3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b="1" kern="1200">
        <a:solidFill>
          <a:schemeClr val="tx2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1717FF"/>
    <a:srgbClr val="066C06"/>
    <a:srgbClr val="FFFFFF"/>
    <a:srgbClr val="FFFFF7"/>
    <a:srgbClr val="FF33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4" autoAdjust="0"/>
    <p:restoredTop sz="85624" autoAdjust="0"/>
  </p:normalViewPr>
  <p:slideViewPr>
    <p:cSldViewPr>
      <p:cViewPr varScale="1">
        <p:scale>
          <a:sx n="73" d="100"/>
          <a:sy n="73" d="100"/>
        </p:scale>
        <p:origin x="169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2.xml"/><Relationship Id="rId1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Relationship Id="rId4" Type="http://schemas.openxmlformats.org/officeDocument/2006/relationships/image" Target="../media/image11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4" Type="http://schemas.openxmlformats.org/officeDocument/2006/relationships/image" Target="../media/image1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911" y="0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591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911" y="9429591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C79FE3B-E508-495B-AACE-7904797CB7B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192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911" y="0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5" y="4714796"/>
            <a:ext cx="4985386" cy="446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591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911" y="9429591"/>
            <a:ext cx="2945765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E302138-D617-4809-AEF9-28970A1BEB8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75397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9270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오로지 영향을 주는 변수</a:t>
            </a:r>
            <a:r>
              <a:rPr lang="en-US" altLang="ko-KR" dirty="0"/>
              <a:t>(</a:t>
            </a:r>
            <a:r>
              <a:rPr lang="ko-KR" altLang="en-US" dirty="0"/>
              <a:t>원인의 역할만 하는 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외생변수</a:t>
            </a:r>
            <a:endParaRPr lang="en-US" altLang="ko-KR" dirty="0"/>
          </a:p>
          <a:p>
            <a:r>
              <a:rPr lang="ko-KR" altLang="en-US" dirty="0"/>
              <a:t>한번이라도 영향을 받는 변수 </a:t>
            </a:r>
            <a:r>
              <a:rPr lang="en-US" altLang="ko-KR" dirty="0"/>
              <a:t>: </a:t>
            </a:r>
            <a:r>
              <a:rPr lang="ko-KR" altLang="en-US" dirty="0"/>
              <a:t>내생변수</a:t>
            </a:r>
            <a:endParaRPr lang="en-US" altLang="ko-KR" dirty="0"/>
          </a:p>
          <a:p>
            <a:r>
              <a:rPr lang="ko-KR" altLang="en-US" dirty="0"/>
              <a:t>매우 중요한 정의</a:t>
            </a:r>
            <a:r>
              <a:rPr lang="en-US" altLang="ko-KR" dirty="0"/>
              <a:t>. </a:t>
            </a:r>
            <a:r>
              <a:rPr lang="ko-KR" altLang="en-US" dirty="0"/>
              <a:t>구분을 정확히 할 줄 알기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97706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Analysis Properties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탭의 </a:t>
            </a:r>
            <a:r>
              <a:rPr lang="en-US" altLang="ko-KR" dirty="0"/>
              <a:t>Standardized estimates </a:t>
            </a:r>
            <a:r>
              <a:rPr lang="ko-KR" altLang="en-US" dirty="0"/>
              <a:t>체크 해제하면 해결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48266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PNFI , AIC , CAIC </a:t>
            </a:r>
            <a:r>
              <a:rPr lang="ko-KR" altLang="en-US" dirty="0"/>
              <a:t>가 모형비교에 필요한 지수들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최종적으로 수정모형</a:t>
            </a:r>
            <a:r>
              <a:rPr lang="en-US" altLang="ko-KR" dirty="0"/>
              <a:t>2</a:t>
            </a:r>
            <a:r>
              <a:rPr lang="ko-KR" altLang="en-US" dirty="0"/>
              <a:t>를 쓰겠다</a:t>
            </a:r>
            <a:r>
              <a:rPr lang="en-US" altLang="ko-KR" dirty="0"/>
              <a:t>. (**</a:t>
            </a:r>
            <a:r>
              <a:rPr lang="ko-KR" altLang="en-US" dirty="0"/>
              <a:t>위의 오타</a:t>
            </a:r>
            <a:r>
              <a:rPr lang="en-US" altLang="ko-KR" dirty="0"/>
              <a:t>. </a:t>
            </a:r>
            <a:r>
              <a:rPr lang="ko-KR" altLang="en-US" dirty="0"/>
              <a:t>수정모형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df</a:t>
            </a:r>
            <a:r>
              <a:rPr lang="ko-KR" altLang="en-US" dirty="0"/>
              <a:t>는 </a:t>
            </a:r>
            <a:r>
              <a:rPr lang="en-US" altLang="ko-KR" dirty="0"/>
              <a:t>3**)</a:t>
            </a:r>
          </a:p>
          <a:p>
            <a:r>
              <a:rPr lang="ko-KR" altLang="en-US" dirty="0" err="1"/>
              <a:t>카이제곱</a:t>
            </a:r>
            <a:r>
              <a:rPr lang="en-US" altLang="ko-KR" dirty="0"/>
              <a:t>, GFI, </a:t>
            </a:r>
            <a:r>
              <a:rPr lang="ko-KR" altLang="en-US" dirty="0"/>
              <a:t> </a:t>
            </a:r>
            <a:r>
              <a:rPr lang="en-US" altLang="ko-KR" dirty="0"/>
              <a:t>TLI , RMSEA</a:t>
            </a:r>
            <a:r>
              <a:rPr lang="ko-KR" altLang="en-US" dirty="0"/>
              <a:t>는 모형의 절대적 지표들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80949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가장 전형적으로 사용되는 계수 요약 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표에 나오는 추정치들을 직접효과라고 말함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이것들을 이용해서 간접효과와 매개효과</a:t>
            </a:r>
            <a:r>
              <a:rPr lang="en-US" altLang="ko-KR" dirty="0"/>
              <a:t>, </a:t>
            </a:r>
            <a:r>
              <a:rPr lang="ko-KR" altLang="en-US" dirty="0"/>
              <a:t>총효과를 구할 예정임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이부분이 우리가 경로분석을 하는 의미가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23148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Defer</a:t>
            </a:r>
            <a:r>
              <a:rPr lang="ko-KR" altLang="en-US" dirty="0"/>
              <a:t>와 </a:t>
            </a:r>
            <a:r>
              <a:rPr lang="en-US" altLang="ko-KR" dirty="0" err="1"/>
              <a:t>Suppo</a:t>
            </a:r>
            <a:r>
              <a:rPr lang="en-US" altLang="ko-KR" dirty="0"/>
              <a:t>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연관관계가 있을 시 이렇게 작성함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내생변수 사이에는 양방향을 그을 수 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</a:t>
            </a:r>
            <a:r>
              <a:rPr lang="ko-KR" altLang="en-US" dirty="0"/>
              <a:t>주의</a:t>
            </a:r>
            <a:r>
              <a:rPr lang="en-US" altLang="ko-KR" dirty="0"/>
              <a:t>. </a:t>
            </a:r>
            <a:r>
              <a:rPr lang="en-US" altLang="ko-KR" dirty="0" err="1"/>
              <a:t>Suppo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Defer</a:t>
            </a:r>
            <a:r>
              <a:rPr lang="ko-KR" altLang="en-US" dirty="0"/>
              <a:t>의 편상관인 </a:t>
            </a:r>
            <a:r>
              <a:rPr lang="en-US" altLang="ko-KR" dirty="0"/>
              <a:t>zeta2</a:t>
            </a:r>
            <a:r>
              <a:rPr lang="ko-KR" altLang="en-US" dirty="0"/>
              <a:t>와 </a:t>
            </a:r>
            <a:r>
              <a:rPr lang="en-US" altLang="ko-KR" dirty="0"/>
              <a:t>zeta1</a:t>
            </a:r>
            <a:r>
              <a:rPr lang="ko-KR" altLang="en-US" dirty="0"/>
              <a:t>의 양방향 화살표는 매우 중요함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9970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결과를 잊지 말 것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*zeta1</a:t>
            </a:r>
            <a:r>
              <a:rPr lang="ko-KR" altLang="en-US" dirty="0"/>
              <a:t>과 </a:t>
            </a:r>
            <a:r>
              <a:rPr lang="en-US" altLang="ko-KR" dirty="0"/>
              <a:t>zeta2</a:t>
            </a:r>
            <a:r>
              <a:rPr lang="ko-KR" altLang="en-US" dirty="0"/>
              <a:t>의 공분산은 편상관의 </a:t>
            </a:r>
            <a:r>
              <a:rPr lang="en-US" altLang="ko-KR" dirty="0"/>
              <a:t>Defer</a:t>
            </a:r>
            <a:r>
              <a:rPr lang="ko-KR" altLang="en-US" dirty="0"/>
              <a:t>과 </a:t>
            </a:r>
            <a:r>
              <a:rPr lang="en-US" altLang="ko-KR" dirty="0" err="1"/>
              <a:t>Suppo</a:t>
            </a:r>
            <a:r>
              <a:rPr lang="ko-KR" altLang="en-US" dirty="0"/>
              <a:t>의 공분산이라는 것</a:t>
            </a:r>
            <a:r>
              <a:rPr lang="en-US" altLang="ko-KR" dirty="0"/>
              <a:t>, </a:t>
            </a:r>
            <a:r>
              <a:rPr lang="ko-KR" altLang="en-US" dirty="0"/>
              <a:t>꼭 잊지 말기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30255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Minimum</a:t>
            </a:r>
            <a:r>
              <a:rPr lang="ko-KR" altLang="en-US" dirty="0"/>
              <a:t> </a:t>
            </a:r>
            <a:r>
              <a:rPr lang="en-US" altLang="ko-KR" dirty="0"/>
              <a:t>was</a:t>
            </a:r>
            <a:r>
              <a:rPr lang="ko-KR" altLang="en-US" dirty="0"/>
              <a:t> </a:t>
            </a:r>
            <a:r>
              <a:rPr lang="en-US" altLang="ko-KR" dirty="0"/>
              <a:t>achieved</a:t>
            </a:r>
            <a:r>
              <a:rPr lang="ko-KR" altLang="en-US" dirty="0"/>
              <a:t>를 확인하고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465103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표본 크기가 너무 크면</a:t>
            </a:r>
            <a:r>
              <a:rPr lang="en-US" altLang="ko-KR" dirty="0"/>
              <a:t>, </a:t>
            </a:r>
            <a:r>
              <a:rPr lang="ko-KR" altLang="en-US" dirty="0" err="1"/>
              <a:t>샤피로위크</a:t>
            </a:r>
            <a:r>
              <a:rPr lang="ko-KR" altLang="en-US" dirty="0"/>
              <a:t> 검정 시행 시 웬만하면 </a:t>
            </a:r>
            <a:r>
              <a:rPr lang="ko-KR" altLang="en-US" dirty="0" err="1"/>
              <a:t>웬만하면</a:t>
            </a:r>
            <a:r>
              <a:rPr lang="ko-KR" altLang="en-US" dirty="0"/>
              <a:t> 정규분포를 따른다는 </a:t>
            </a:r>
            <a:r>
              <a:rPr lang="ko-KR" altLang="en-US" dirty="0" err="1"/>
              <a:t>귀무가설을</a:t>
            </a:r>
            <a:r>
              <a:rPr lang="ko-KR" altLang="en-US" dirty="0"/>
              <a:t> 기각함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c.r.</a:t>
            </a:r>
            <a:r>
              <a:rPr lang="ko-KR" altLang="en-US" dirty="0"/>
              <a:t>이 </a:t>
            </a:r>
            <a:r>
              <a:rPr lang="en-US" altLang="ko-KR" dirty="0"/>
              <a:t>2,3</a:t>
            </a:r>
            <a:r>
              <a:rPr lang="ko-KR" altLang="en-US" dirty="0"/>
              <a:t> 을 넘는게 대다수다</a:t>
            </a:r>
            <a:r>
              <a:rPr lang="en-US" altLang="ko-KR" dirty="0"/>
              <a:t>. -&gt; </a:t>
            </a:r>
            <a:r>
              <a:rPr lang="ko-KR" altLang="en-US" dirty="0"/>
              <a:t>정규분포를 따르지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685552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ML</a:t>
            </a:r>
            <a:r>
              <a:rPr lang="ko-KR" altLang="en-US" dirty="0"/>
              <a:t>은 여기서 자료들이 정규분포를 따른다는 가정으로 시행한다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정규분포를 따르지 않으므로 </a:t>
            </a:r>
            <a:r>
              <a:rPr lang="en-US" altLang="ko-KR" dirty="0"/>
              <a:t>Asymptotically Distribution –Free 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ADF </a:t>
            </a:r>
            <a:r>
              <a:rPr lang="ko-KR" altLang="en-US" dirty="0"/>
              <a:t>방법이나 </a:t>
            </a:r>
            <a:r>
              <a:rPr lang="en-US" altLang="ko-KR" dirty="0"/>
              <a:t>WLS</a:t>
            </a:r>
            <a:r>
              <a:rPr lang="ko-KR" altLang="en-US" dirty="0"/>
              <a:t>방법이나 똑같음</a:t>
            </a:r>
            <a:r>
              <a:rPr lang="en-US" altLang="ko-KR" dirty="0"/>
              <a:t>. (</a:t>
            </a:r>
            <a:r>
              <a:rPr lang="ko-KR" altLang="en-US" dirty="0" err="1"/>
              <a:t>가중최소제곱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ADF</a:t>
            </a:r>
            <a:r>
              <a:rPr lang="ko-KR" altLang="en-US" dirty="0"/>
              <a:t>는 표본크기를 많이 요구해서</a:t>
            </a:r>
            <a:r>
              <a:rPr lang="en-US" altLang="ko-KR" dirty="0"/>
              <a:t>, </a:t>
            </a:r>
            <a:r>
              <a:rPr lang="ko-KR" altLang="en-US" dirty="0"/>
              <a:t>드물게 계산이 작동 </a:t>
            </a:r>
            <a:r>
              <a:rPr lang="ko-KR" altLang="en-US" dirty="0" err="1"/>
              <a:t>안할수도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참고로 이렇게 정규분포를 따르지 않는 경우에</a:t>
            </a:r>
            <a:r>
              <a:rPr lang="en-US" altLang="ko-KR" dirty="0"/>
              <a:t>, </a:t>
            </a:r>
            <a:r>
              <a:rPr lang="ko-KR" altLang="en-US" dirty="0" err="1"/>
              <a:t>붓스트랩</a:t>
            </a:r>
            <a:r>
              <a:rPr lang="ko-KR" altLang="en-US" dirty="0"/>
              <a:t> 방법을 더욱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ADF</a:t>
            </a:r>
            <a:r>
              <a:rPr lang="ko-KR" altLang="en-US" dirty="0"/>
              <a:t>는 좋은 대안이다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 err="1"/>
              <a:t>붓스트랩</a:t>
            </a:r>
            <a:r>
              <a:rPr lang="ko-KR" altLang="en-US" dirty="0"/>
              <a:t> 사용시 오류가 뜰 시 </a:t>
            </a:r>
            <a:r>
              <a:rPr lang="en-US" altLang="ko-KR" dirty="0"/>
              <a:t>Output </a:t>
            </a:r>
            <a:r>
              <a:rPr lang="ko-KR" altLang="en-US" dirty="0"/>
              <a:t>에서 </a:t>
            </a:r>
            <a:r>
              <a:rPr lang="en-US" altLang="ko-KR" dirty="0"/>
              <a:t>Standardized estimates</a:t>
            </a:r>
            <a:r>
              <a:rPr lang="ko-KR" altLang="en-US" dirty="0"/>
              <a:t>를 체크해제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20895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50384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측정모형 </a:t>
            </a:r>
            <a:r>
              <a:rPr lang="en-US" altLang="ko-KR" dirty="0"/>
              <a:t>: ‘</a:t>
            </a:r>
            <a:r>
              <a:rPr lang="ko-KR" altLang="en-US" dirty="0"/>
              <a:t>수학능력은 과학과 수학점수로 표현될 수 있겠구나</a:t>
            </a:r>
            <a:r>
              <a:rPr lang="en-US" altLang="ko-KR" dirty="0"/>
              <a:t>!‘ </a:t>
            </a:r>
            <a:r>
              <a:rPr lang="ko-KR" altLang="en-US" dirty="0"/>
              <a:t>라고 가정하고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구조모형 </a:t>
            </a:r>
            <a:r>
              <a:rPr lang="en-US" altLang="ko-KR" dirty="0"/>
              <a:t>: ppt 142</a:t>
            </a:r>
            <a:r>
              <a:rPr lang="ko-KR" altLang="en-US" dirty="0"/>
              <a:t>에서 </a:t>
            </a:r>
            <a:r>
              <a:rPr lang="en-US" altLang="ko-KR" dirty="0"/>
              <a:t>‘</a:t>
            </a:r>
            <a:r>
              <a:rPr lang="ko-KR" altLang="en-US" dirty="0"/>
              <a:t>언어능력이 학교만족에 영향이 </a:t>
            </a:r>
            <a:r>
              <a:rPr lang="ko-KR" altLang="en-US" dirty="0" err="1"/>
              <a:t>있을꺼야</a:t>
            </a:r>
            <a:r>
              <a:rPr lang="en-US" altLang="ko-KR" dirty="0"/>
              <a:t>!’ </a:t>
            </a:r>
            <a:r>
              <a:rPr lang="ko-KR" altLang="en-US" dirty="0"/>
              <a:t>라고 가정하고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0552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AMOS</a:t>
            </a:r>
            <a:r>
              <a:rPr lang="ko-KR" altLang="en-US" dirty="0"/>
              <a:t>에서 더욱 괴롭게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오차변수를 누락시키면 큰일이 </a:t>
            </a:r>
            <a:r>
              <a:rPr lang="ko-KR" altLang="en-US" dirty="0" err="1"/>
              <a:t>일어남</a:t>
            </a:r>
            <a:r>
              <a:rPr lang="en-US" altLang="ko-KR" dirty="0"/>
              <a:t>. </a:t>
            </a:r>
            <a:r>
              <a:rPr lang="ko-KR" altLang="en-US" dirty="0"/>
              <a:t>매우 신경 쓰면서 </a:t>
            </a:r>
            <a:r>
              <a:rPr lang="en-US" altLang="ko-KR" dirty="0"/>
              <a:t>AMOS</a:t>
            </a:r>
            <a:r>
              <a:rPr lang="ko-KR" altLang="en-US" dirty="0"/>
              <a:t>를 다뤄야함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오차변수를 누락하면</a:t>
            </a:r>
            <a:r>
              <a:rPr lang="en-US" altLang="ko-KR" dirty="0"/>
              <a:t>, </a:t>
            </a:r>
            <a:r>
              <a:rPr lang="ko-KR" altLang="en-US" dirty="0"/>
              <a:t>내생변수는 오로지 외생변수에만 </a:t>
            </a:r>
            <a:r>
              <a:rPr lang="en-US" altLang="ko-KR" dirty="0"/>
              <a:t>100% </a:t>
            </a:r>
            <a:r>
              <a:rPr lang="ko-KR" altLang="en-US" dirty="0"/>
              <a:t>예측된다고 말할 수 있게 됨</a:t>
            </a:r>
            <a:r>
              <a:rPr lang="en-US" altLang="ko-KR" dirty="0"/>
              <a:t>. (</a:t>
            </a:r>
            <a:r>
              <a:rPr lang="ko-KR" altLang="en-US" dirty="0"/>
              <a:t>제안된 모형의 </a:t>
            </a:r>
            <a:r>
              <a:rPr lang="en-US" altLang="ko-KR" dirty="0"/>
              <a:t>R^2</a:t>
            </a:r>
            <a:r>
              <a:rPr lang="ko-KR" altLang="en-US" dirty="0"/>
              <a:t>이 </a:t>
            </a:r>
            <a:r>
              <a:rPr lang="en-US" altLang="ko-KR" dirty="0"/>
              <a:t>1 </a:t>
            </a:r>
            <a:r>
              <a:rPr lang="ko-KR" altLang="en-US" dirty="0"/>
              <a:t>이라는 뜻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00376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en-US" altLang="ko-KR" dirty="0"/>
              <a:t>4</a:t>
            </a:r>
            <a:r>
              <a:rPr lang="ko-KR" altLang="en-US" dirty="0"/>
              <a:t>가지는 매우 중요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잠재변수는 크기를 말할 수 있어야 한다</a:t>
            </a:r>
            <a:r>
              <a:rPr lang="en-US" altLang="ko-KR" dirty="0"/>
              <a:t>. </a:t>
            </a:r>
            <a:r>
              <a:rPr lang="ko-KR" altLang="en-US" dirty="0"/>
              <a:t>또 부호도 말할 수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일반적 특성이 크다</a:t>
            </a:r>
            <a:r>
              <a:rPr lang="en-US" altLang="ko-KR" dirty="0"/>
              <a:t>,</a:t>
            </a:r>
            <a:r>
              <a:rPr lang="ko-KR" altLang="en-US" dirty="0" err="1"/>
              <a:t>작다를</a:t>
            </a:r>
            <a:r>
              <a:rPr lang="ko-KR" altLang="en-US" dirty="0"/>
              <a:t> 말할 수 없으므로 잠재변수라 규정하기 어렵다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복합적의미를 내포하고 있는 잠재변수는 규정하지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13149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언어능력의 일부가 국어</a:t>
            </a:r>
            <a:r>
              <a:rPr lang="en-US" altLang="ko-KR" dirty="0"/>
              <a:t>,</a:t>
            </a:r>
            <a:r>
              <a:rPr lang="ko-KR" altLang="en-US" dirty="0"/>
              <a:t>영어</a:t>
            </a:r>
            <a:r>
              <a:rPr lang="en-US" altLang="ko-KR" dirty="0"/>
              <a:t>,</a:t>
            </a:r>
            <a:r>
              <a:rPr lang="ko-KR" altLang="en-US" dirty="0"/>
              <a:t>한문에 표현이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&lt;-</a:t>
            </a:r>
            <a:r>
              <a:rPr lang="ko-KR" altLang="en-US" dirty="0"/>
              <a:t> 반영적 지표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서로 어느정도 공통성을 가지고 있음</a:t>
            </a:r>
            <a:r>
              <a:rPr lang="en-US" altLang="ko-KR" dirty="0"/>
              <a:t>. (</a:t>
            </a:r>
            <a:r>
              <a:rPr lang="ko-KR" altLang="en-US" dirty="0"/>
              <a:t>내적 연관성이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학력은 사회적 지표를 이룸 </a:t>
            </a:r>
            <a:r>
              <a:rPr lang="en-US" altLang="ko-KR" dirty="0"/>
              <a:t>&lt;- </a:t>
            </a:r>
            <a:r>
              <a:rPr lang="ko-KR" altLang="en-US" dirty="0"/>
              <a:t>형성적 지표 </a:t>
            </a:r>
            <a:r>
              <a:rPr lang="en-US" altLang="ko-KR" dirty="0"/>
              <a:t>(ex. ~</a:t>
            </a:r>
            <a:r>
              <a:rPr lang="ko-KR" altLang="en-US" dirty="0"/>
              <a:t>지수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서로 어느정도 공통성을 가지고 있지 않아도 상관없음 </a:t>
            </a:r>
            <a:r>
              <a:rPr lang="en-US" altLang="ko-KR" dirty="0"/>
              <a:t>(</a:t>
            </a:r>
            <a:r>
              <a:rPr lang="ko-KR" altLang="en-US" dirty="0"/>
              <a:t>내적 연관성 불필요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91130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각각의 </a:t>
            </a:r>
            <a:r>
              <a:rPr lang="en-US" altLang="ko-KR" dirty="0"/>
              <a:t>1,2,3 </a:t>
            </a:r>
            <a:r>
              <a:rPr lang="ko-KR" altLang="en-US" dirty="0"/>
              <a:t>은 다른 문항을 통해 얻은 관찰변수</a:t>
            </a:r>
            <a:r>
              <a:rPr lang="en-US" altLang="ko-KR" dirty="0"/>
              <a:t>.</a:t>
            </a:r>
            <a:r>
              <a:rPr lang="ko-KR" altLang="en-US" dirty="0"/>
              <a:t> 이는 잘못된 모형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 혹은 </a:t>
            </a:r>
            <a:r>
              <a:rPr lang="en-US" altLang="ko-KR" dirty="0"/>
              <a:t>3</a:t>
            </a:r>
            <a:r>
              <a:rPr lang="ko-KR" altLang="en-US" dirty="0"/>
              <a:t>번 내서 평균내는 것이 좋다는 건 측정의 문제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측정의 문제를 모형에 끌고 오면 안됨</a:t>
            </a:r>
            <a:r>
              <a:rPr lang="en-US" altLang="ko-KR" dirty="0"/>
              <a:t>. (</a:t>
            </a:r>
            <a:r>
              <a:rPr lang="ko-KR" altLang="en-US" dirty="0"/>
              <a:t>구조방정식 모형과 직접적인 관계는 없음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(b) </a:t>
            </a:r>
            <a:r>
              <a:rPr lang="ko-KR" altLang="en-US" dirty="0"/>
              <a:t>처럼 해야함</a:t>
            </a:r>
            <a:r>
              <a:rPr lang="en-US" altLang="ko-KR" dirty="0"/>
              <a:t>. </a:t>
            </a:r>
            <a:r>
              <a:rPr lang="ko-KR" altLang="en-US" dirty="0"/>
              <a:t>그냥 키라는 변수에 </a:t>
            </a:r>
            <a:r>
              <a:rPr lang="en-US" altLang="ko-KR" dirty="0"/>
              <a:t>3</a:t>
            </a:r>
            <a:r>
              <a:rPr lang="ko-KR" altLang="en-US" dirty="0"/>
              <a:t>번 낸 평균 그 자체를 지니고 있으면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67835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설명을 위해 간단히 만든 모형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언어능력은 측정단위가 없다</a:t>
            </a:r>
            <a:r>
              <a:rPr lang="en-US" altLang="ko-KR" dirty="0"/>
              <a:t>. </a:t>
            </a:r>
            <a:r>
              <a:rPr lang="ko-KR" altLang="en-US" dirty="0"/>
              <a:t>그런데 해석은 언어능력이 </a:t>
            </a:r>
            <a:r>
              <a:rPr lang="en-US" altLang="ko-KR" dirty="0"/>
              <a:t>1</a:t>
            </a:r>
            <a:r>
              <a:rPr lang="ko-KR" altLang="en-US" dirty="0"/>
              <a:t>단위 증가할 때</a:t>
            </a:r>
            <a:r>
              <a:rPr lang="en-US" altLang="ko-KR" dirty="0"/>
              <a:t>~ </a:t>
            </a:r>
            <a:r>
              <a:rPr lang="ko-KR" altLang="en-US" dirty="0"/>
              <a:t>라고 해석해야 함</a:t>
            </a:r>
            <a:r>
              <a:rPr lang="en-US" altLang="ko-KR" dirty="0"/>
              <a:t>. </a:t>
            </a:r>
            <a:r>
              <a:rPr lang="ko-KR" altLang="en-US" dirty="0"/>
              <a:t>따라서 국어점수와 언어능력 사이에 </a:t>
            </a:r>
            <a:r>
              <a:rPr lang="en-US" altLang="ko-KR" dirty="0"/>
              <a:t>1</a:t>
            </a:r>
            <a:r>
              <a:rPr lang="ko-KR" altLang="en-US" dirty="0"/>
              <a:t>을 규정하고 이를 해결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단일지시자</a:t>
            </a:r>
            <a:r>
              <a:rPr lang="en-US" altLang="ko-KR" dirty="0"/>
              <a:t>(</a:t>
            </a:r>
            <a:r>
              <a:rPr lang="ko-KR" altLang="en-US" dirty="0"/>
              <a:t>오차</a:t>
            </a:r>
            <a:r>
              <a:rPr lang="en-US" altLang="ko-KR" dirty="0"/>
              <a:t>)</a:t>
            </a:r>
            <a:r>
              <a:rPr lang="ko-KR" altLang="en-US" dirty="0"/>
              <a:t> 분산은 추정을 못해서</a:t>
            </a:r>
            <a:r>
              <a:rPr lang="en-US" altLang="ko-KR" dirty="0"/>
              <a:t>, </a:t>
            </a:r>
            <a:r>
              <a:rPr lang="ko-KR" altLang="en-US" dirty="0"/>
              <a:t>흔히 </a:t>
            </a:r>
            <a:r>
              <a:rPr lang="en-US" altLang="ko-KR" dirty="0"/>
              <a:t>0</a:t>
            </a:r>
            <a:r>
              <a:rPr lang="ko-KR" altLang="en-US" dirty="0"/>
              <a:t>으로 미리 규정함</a:t>
            </a:r>
            <a:r>
              <a:rPr lang="en-US" altLang="ko-KR" dirty="0"/>
              <a:t>. </a:t>
            </a:r>
            <a:r>
              <a:rPr lang="ko-KR" altLang="en-US" dirty="0"/>
              <a:t>이는</a:t>
            </a:r>
            <a:r>
              <a:rPr lang="en-US" altLang="ko-KR" dirty="0"/>
              <a:t> </a:t>
            </a:r>
            <a:r>
              <a:rPr lang="ko-KR" altLang="en-US" dirty="0"/>
              <a:t>오차가 없다는 뜻과 같음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어쩔 수 없이</a:t>
            </a:r>
            <a:r>
              <a:rPr lang="en-US" altLang="ko-KR" dirty="0"/>
              <a:t> </a:t>
            </a:r>
            <a:r>
              <a:rPr lang="ko-KR" altLang="en-US" dirty="0"/>
              <a:t>입학 시 학습능력은 수능성적으로 모두 측정이 됐다고 가정하는 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048438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신뢰계수를 통해서 오차분산을 구하는 다른 방법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크론바흐의</a:t>
            </a:r>
            <a:r>
              <a:rPr lang="ko-KR" altLang="en-US" dirty="0"/>
              <a:t> </a:t>
            </a:r>
            <a:r>
              <a:rPr lang="en-US" altLang="ko-KR" dirty="0"/>
              <a:t>alpha = 0.85</a:t>
            </a:r>
            <a:r>
              <a:rPr lang="ko-KR" altLang="en-US" dirty="0"/>
              <a:t>라면</a:t>
            </a:r>
            <a:endParaRPr lang="en-US" altLang="ko-KR" dirty="0"/>
          </a:p>
          <a:p>
            <a:r>
              <a:rPr lang="ko-KR" altLang="en-US" dirty="0"/>
              <a:t>관찰변수의 분산 </a:t>
            </a:r>
            <a:r>
              <a:rPr lang="en-US" altLang="ko-KR" dirty="0"/>
              <a:t>337.6</a:t>
            </a:r>
            <a:r>
              <a:rPr lang="ko-KR" altLang="en-US" dirty="0"/>
              <a:t>의 </a:t>
            </a:r>
            <a:r>
              <a:rPr lang="en-US" altLang="ko-KR" dirty="0"/>
              <a:t>15%</a:t>
            </a:r>
            <a:r>
              <a:rPr lang="ko-KR" altLang="en-US" dirty="0"/>
              <a:t>가 오차분산의 분산으로 간다고 추정함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손으로 계산 </a:t>
            </a:r>
            <a:r>
              <a:rPr lang="ko-KR" altLang="en-US" dirty="0" err="1"/>
              <a:t>해야하는</a:t>
            </a:r>
            <a:r>
              <a:rPr lang="ko-KR" altLang="en-US" dirty="0"/>
              <a:t> 값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04217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Variance</a:t>
            </a:r>
            <a:r>
              <a:rPr lang="ko-KR" altLang="en-US" dirty="0"/>
              <a:t>가 음수가 되어 </a:t>
            </a:r>
            <a:r>
              <a:rPr lang="en-US" altLang="ko-KR" dirty="0"/>
              <a:t>Solution</a:t>
            </a:r>
            <a:r>
              <a:rPr lang="ko-KR" altLang="en-US" dirty="0"/>
              <a:t>이 의심된다는 </a:t>
            </a:r>
            <a:r>
              <a:rPr lang="en-US" altLang="ko-KR" dirty="0"/>
              <a:t>error message</a:t>
            </a:r>
            <a:r>
              <a:rPr lang="ko-KR" altLang="en-US" dirty="0"/>
              <a:t>를 출력함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상황을 </a:t>
            </a:r>
            <a:r>
              <a:rPr lang="en-US" altLang="ko-KR" dirty="0"/>
              <a:t>Heywood </a:t>
            </a:r>
            <a:r>
              <a:rPr lang="ko-KR" altLang="en-US" dirty="0"/>
              <a:t>상황이라고 함</a:t>
            </a:r>
            <a:r>
              <a:rPr lang="en-US" altLang="ko-KR" dirty="0"/>
              <a:t>. (</a:t>
            </a:r>
            <a:r>
              <a:rPr lang="ko-KR" altLang="en-US" dirty="0"/>
              <a:t>추정치가 이론의 상황을 벗어나는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가장 일반적인 경우는 모형설정의 오류이기에</a:t>
            </a:r>
            <a:r>
              <a:rPr lang="en-US" altLang="ko-KR" dirty="0"/>
              <a:t>, </a:t>
            </a:r>
            <a:r>
              <a:rPr lang="ko-KR" altLang="en-US" dirty="0"/>
              <a:t>모형을 충분히 검토하고 수정할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14773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결과를 보면 대부분 기준미달</a:t>
            </a:r>
            <a:r>
              <a:rPr lang="en-US" altLang="ko-KR" dirty="0"/>
              <a:t>. (&gt;0.9 or &lt;0.1)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97712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수정지수가 뒤죽박죽 막 섞여 있다</a:t>
            </a:r>
            <a:r>
              <a:rPr lang="en-US" altLang="ko-KR" dirty="0"/>
              <a:t>. (</a:t>
            </a:r>
            <a:r>
              <a:rPr lang="ko-KR" altLang="en-US" dirty="0"/>
              <a:t>아쉽게도 정리가 안되어 있음</a:t>
            </a:r>
            <a:r>
              <a:rPr lang="en-US" altLang="ko-KR" dirty="0"/>
              <a:t>. – Excel</a:t>
            </a:r>
            <a:r>
              <a:rPr lang="ko-KR" altLang="en-US" dirty="0"/>
              <a:t> 이용해 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수정지수를 볼 때 수정하는 우선순위 방법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(cf1. </a:t>
            </a:r>
            <a:r>
              <a:rPr lang="ko-KR" altLang="en-US" dirty="0"/>
              <a:t>통계적 관점에서는 화살표의 방향과 상관없이 그어져만 있으면 동치모형 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수정지수를 볼 때는 측정모형을 우선으로 본다</a:t>
            </a:r>
            <a:r>
              <a:rPr lang="en-US" altLang="ko-KR" dirty="0"/>
              <a:t>. (</a:t>
            </a:r>
            <a:r>
              <a:rPr lang="ko-KR" altLang="en-US" dirty="0"/>
              <a:t>결과는 데이터로 다루기 때문</a:t>
            </a:r>
            <a:r>
              <a:rPr lang="en-US" altLang="ko-KR" dirty="0"/>
              <a:t>(?)) 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기본 사항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63386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모형 적합도를 개선하는 방법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(cf2. </a:t>
            </a:r>
            <a:r>
              <a:rPr lang="ko-KR" altLang="en-US" dirty="0"/>
              <a:t>원 사이의 모형 </a:t>
            </a:r>
            <a:r>
              <a:rPr lang="en-US" altLang="ko-KR" dirty="0"/>
              <a:t>:</a:t>
            </a:r>
            <a:r>
              <a:rPr lang="ko-KR" altLang="en-US" dirty="0"/>
              <a:t> 구조모형</a:t>
            </a:r>
            <a:r>
              <a:rPr lang="en-US" altLang="ko-KR" dirty="0"/>
              <a:t>, </a:t>
            </a:r>
            <a:r>
              <a:rPr lang="ko-KR" altLang="en-US" dirty="0"/>
              <a:t>원과 네모의 모형 </a:t>
            </a:r>
            <a:r>
              <a:rPr lang="en-US" altLang="ko-KR" dirty="0"/>
              <a:t>: </a:t>
            </a:r>
            <a:r>
              <a:rPr lang="ko-KR" altLang="en-US" dirty="0"/>
              <a:t>측정모형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잠재변수의 오차변수 삭제 </a:t>
            </a:r>
            <a:r>
              <a:rPr lang="en-US" altLang="ko-KR" dirty="0"/>
              <a:t>-&gt; </a:t>
            </a:r>
            <a:r>
              <a:rPr lang="ko-KR" altLang="en-US" dirty="0"/>
              <a:t>단방향 화살표 전부 삭제 </a:t>
            </a:r>
            <a:r>
              <a:rPr lang="en-US" altLang="ko-KR" dirty="0"/>
              <a:t>-&gt; </a:t>
            </a:r>
            <a:r>
              <a:rPr lang="ko-KR" altLang="en-US" dirty="0"/>
              <a:t>잠재변수 사이에 양방향 화살표를 서로서로 추가해줌</a:t>
            </a:r>
            <a:r>
              <a:rPr lang="en-US" altLang="ko-KR" dirty="0"/>
              <a:t>(Plugins</a:t>
            </a:r>
            <a:r>
              <a:rPr lang="ko-KR" altLang="en-US" dirty="0"/>
              <a:t>의 </a:t>
            </a:r>
            <a:r>
              <a:rPr lang="en-US" altLang="ko-KR" dirty="0"/>
              <a:t>Draw Covariance)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여기부터 수정 시작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이런 과정을 통한 분석을 </a:t>
            </a:r>
            <a:r>
              <a:rPr lang="en-US" altLang="ko-KR" dirty="0"/>
              <a:t>‘</a:t>
            </a:r>
            <a:r>
              <a:rPr lang="ko-KR" altLang="en-US" dirty="0"/>
              <a:t>확증적 인자분석</a:t>
            </a:r>
            <a:r>
              <a:rPr lang="en-US" altLang="ko-KR" dirty="0"/>
              <a:t>’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 모형에서 적합도가 나쁘다면 구조모형 때문에 적합도가 나쁜 것이 아님</a:t>
            </a:r>
            <a:r>
              <a:rPr lang="en-US" altLang="ko-KR" dirty="0"/>
              <a:t>(</a:t>
            </a:r>
            <a:r>
              <a:rPr lang="ko-KR" altLang="en-US" dirty="0"/>
              <a:t>구조모형에서는 손댈 것은 없음</a:t>
            </a:r>
            <a:r>
              <a:rPr lang="en-US" altLang="ko-KR" dirty="0"/>
              <a:t>.)</a:t>
            </a:r>
          </a:p>
          <a:p>
            <a:pPr marL="0" indent="0">
              <a:buNone/>
            </a:pPr>
            <a:r>
              <a:rPr lang="ko-KR" altLang="en-US" dirty="0"/>
              <a:t>따라서 이 모형에서 적합도가 나쁘다면 측정모형에서 적합도가 나쁜 것임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350596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적합도가 개선된 것 확인</a:t>
            </a:r>
            <a:r>
              <a:rPr lang="en-US" altLang="ko-KR" dirty="0"/>
              <a:t>. </a:t>
            </a:r>
            <a:r>
              <a:rPr lang="ko-KR" altLang="en-US" dirty="0"/>
              <a:t>그러나 여기서 보통 멈추질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Achmot3 </a:t>
            </a:r>
            <a:r>
              <a:rPr lang="ko-KR" altLang="en-US" dirty="0"/>
              <a:t>과 </a:t>
            </a:r>
            <a:r>
              <a:rPr lang="en-US" altLang="ko-KR" dirty="0"/>
              <a:t>ACHMOT</a:t>
            </a:r>
            <a:r>
              <a:rPr lang="ko-KR" altLang="en-US" dirty="0"/>
              <a:t>의 유의확률이 매우 큼을 확인 할 수 있다</a:t>
            </a:r>
            <a:r>
              <a:rPr lang="en-US" altLang="ko-KR" dirty="0"/>
              <a:t>. -&gt; </a:t>
            </a:r>
            <a:r>
              <a:rPr lang="ko-KR" altLang="en-US" dirty="0"/>
              <a:t>변수삭제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345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관측되지 않은 것들은 전부 원</a:t>
            </a:r>
            <a:endParaRPr lang="en-US" altLang="ko-KR" dirty="0"/>
          </a:p>
          <a:p>
            <a:r>
              <a:rPr lang="ko-KR" altLang="en-US" dirty="0"/>
              <a:t>관측된 것들은 전부 사각형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42609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수정지수를 보다 보면 몇 개 이상한 것들이 몇 개 있다</a:t>
            </a:r>
            <a:r>
              <a:rPr lang="en-US" altLang="ko-KR" dirty="0"/>
              <a:t>. (ex. PERFORM &lt;-&gt; epsil4)</a:t>
            </a:r>
          </a:p>
          <a:p>
            <a:r>
              <a:rPr lang="ko-KR" altLang="en-US" dirty="0"/>
              <a:t>종합적으로 볼 때</a:t>
            </a:r>
            <a:r>
              <a:rPr lang="en-US" altLang="ko-KR" dirty="0"/>
              <a:t>, Jobsatis3</a:t>
            </a:r>
            <a:r>
              <a:rPr lang="ko-KR" altLang="en-US" dirty="0"/>
              <a:t>과 연관됨 </a:t>
            </a:r>
            <a:r>
              <a:rPr lang="en-US" altLang="ko-KR" dirty="0"/>
              <a:t>-&gt;Jobsatis3</a:t>
            </a:r>
            <a:r>
              <a:rPr lang="ko-KR" altLang="en-US" dirty="0"/>
              <a:t>의 변수를 버리게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이런 예도 있음</a:t>
            </a:r>
            <a:r>
              <a:rPr lang="en-US" altLang="ko-KR" dirty="0"/>
              <a:t>. (Achmot3</a:t>
            </a:r>
            <a:r>
              <a:rPr lang="ko-KR" altLang="en-US" dirty="0"/>
              <a:t>이 사실 </a:t>
            </a:r>
            <a:r>
              <a:rPr lang="en-US" altLang="ko-KR" dirty="0"/>
              <a:t>ACHMOT</a:t>
            </a:r>
            <a:r>
              <a:rPr lang="ko-KR" altLang="en-US" dirty="0"/>
              <a:t>위의 값이 아닌</a:t>
            </a:r>
            <a:r>
              <a:rPr lang="en-US" altLang="ko-KR" dirty="0"/>
              <a:t>, TSSE</a:t>
            </a:r>
            <a:r>
              <a:rPr lang="ko-KR" altLang="en-US" dirty="0"/>
              <a:t>위의 값일 수 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지속적인 모형의 수정이 </a:t>
            </a:r>
            <a:r>
              <a:rPr lang="ko-KR" altLang="en-US" dirty="0" err="1"/>
              <a:t>일어남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93989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적합도가 </a:t>
            </a:r>
            <a:r>
              <a:rPr lang="en-US" altLang="ko-KR" dirty="0"/>
              <a:t>&gt;0.9</a:t>
            </a:r>
            <a:r>
              <a:rPr lang="ko-KR" altLang="en-US" dirty="0"/>
              <a:t>이고 </a:t>
            </a:r>
            <a:r>
              <a:rPr lang="en-US" altLang="ko-KR" dirty="0"/>
              <a:t>, RMSEA, SRMR &lt;0.1 </a:t>
            </a:r>
            <a:r>
              <a:rPr lang="ko-KR" altLang="en-US" dirty="0"/>
              <a:t>이다</a:t>
            </a:r>
            <a:r>
              <a:rPr lang="en-US" altLang="ko-KR" dirty="0"/>
              <a:t>. (ppt 116</a:t>
            </a:r>
            <a:r>
              <a:rPr lang="ko-KR" altLang="en-US" dirty="0"/>
              <a:t>슬라이드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34669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작성시는 이 표를 작성하는 것이 좋다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슬라이드는 잠재변수들의 상관계수 및 유의성 요약</a:t>
            </a:r>
            <a:r>
              <a:rPr lang="en-US" altLang="ko-KR" dirty="0"/>
              <a:t>. </a:t>
            </a:r>
            <a:r>
              <a:rPr lang="ko-KR" altLang="en-US" dirty="0"/>
              <a:t>유의하면 </a:t>
            </a:r>
            <a:r>
              <a:rPr lang="en-US" altLang="ko-KR" dirty="0"/>
              <a:t>*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20393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Perform </a:t>
            </a:r>
            <a:r>
              <a:rPr lang="ko-KR" altLang="en-US" dirty="0"/>
              <a:t>과 </a:t>
            </a:r>
            <a:r>
              <a:rPr lang="en-US" altLang="ko-KR" dirty="0" err="1"/>
              <a:t>Jobsatis</a:t>
            </a:r>
            <a:r>
              <a:rPr lang="en-US" altLang="ko-KR" dirty="0"/>
              <a:t> </a:t>
            </a:r>
            <a:r>
              <a:rPr lang="ko-KR" altLang="en-US" dirty="0"/>
              <a:t>사이에서 수정모형을 갖되</a:t>
            </a:r>
            <a:r>
              <a:rPr lang="en-US" altLang="ko-KR" dirty="0"/>
              <a:t>, </a:t>
            </a:r>
            <a:r>
              <a:rPr lang="ko-KR" altLang="en-US" dirty="0"/>
              <a:t>방향을 어디로 할지는 연구자의 몫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41395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측정모형은 수정을 다 했으므로</a:t>
            </a:r>
            <a:r>
              <a:rPr lang="en-US" altLang="ko-KR" dirty="0"/>
              <a:t>, </a:t>
            </a:r>
            <a:r>
              <a:rPr lang="ko-KR" altLang="en-US" dirty="0"/>
              <a:t>구조모형을 수정해주는 작업을 시행한다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7155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모형적합이 뛰어나다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 또한 리포트로써 꼭 필요함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5264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측정모형의 결과</a:t>
            </a:r>
            <a:r>
              <a:rPr lang="en-US" altLang="ko-KR" dirty="0"/>
              <a:t>&gt;</a:t>
            </a:r>
          </a:p>
          <a:p>
            <a:r>
              <a:rPr lang="ko-KR" altLang="en-US" dirty="0" err="1"/>
              <a:t>인자적재값이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 것은 앞에서 다룸</a:t>
            </a:r>
            <a:r>
              <a:rPr lang="en-US" altLang="ko-KR" dirty="0"/>
              <a:t>.(</a:t>
            </a:r>
            <a:r>
              <a:rPr lang="ko-KR" altLang="en-US" dirty="0"/>
              <a:t>잠재변수 측정 단위의 일치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표준화 추정치는 </a:t>
            </a:r>
            <a:r>
              <a:rPr lang="en-US" altLang="ko-KR" dirty="0"/>
              <a:t>0.3</a:t>
            </a:r>
            <a:r>
              <a:rPr lang="ko-KR" altLang="en-US" dirty="0"/>
              <a:t>은 최소한으로 넘어야함</a:t>
            </a:r>
            <a:r>
              <a:rPr lang="en-US" altLang="ko-KR" dirty="0"/>
              <a:t>. </a:t>
            </a:r>
            <a:r>
              <a:rPr lang="ko-KR" altLang="en-US" dirty="0"/>
              <a:t>아니면</a:t>
            </a:r>
            <a:r>
              <a:rPr lang="en-US" altLang="ko-KR" dirty="0"/>
              <a:t>, </a:t>
            </a:r>
            <a:r>
              <a:rPr lang="ko-KR" altLang="en-US" dirty="0"/>
              <a:t>관찰변수로의 경로가 아니다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0.7</a:t>
            </a:r>
            <a:r>
              <a:rPr lang="ko-KR" altLang="en-US" dirty="0"/>
              <a:t>보다 크면 매우 좋다</a:t>
            </a:r>
            <a:r>
              <a:rPr lang="en-US" altLang="ko-KR" dirty="0"/>
              <a:t>. (</a:t>
            </a:r>
            <a:r>
              <a:rPr lang="ko-KR" altLang="en-US" dirty="0"/>
              <a:t>당연히 </a:t>
            </a:r>
            <a:r>
              <a:rPr lang="en-US" altLang="ko-KR" dirty="0"/>
              <a:t>p</a:t>
            </a:r>
            <a:r>
              <a:rPr lang="ko-KR" altLang="en-US" dirty="0"/>
              <a:t>값은 유의해야함</a:t>
            </a:r>
            <a:r>
              <a:rPr lang="en-US" altLang="ko-KR" dirty="0"/>
              <a:t>. </a:t>
            </a:r>
            <a:r>
              <a:rPr lang="ko-KR" altLang="en-US" dirty="0"/>
              <a:t>그렇지 않으면 자격미달임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R^2</a:t>
            </a:r>
            <a:r>
              <a:rPr lang="ko-KR" altLang="en-US" dirty="0"/>
              <a:t>는 </a:t>
            </a:r>
            <a:r>
              <a:rPr lang="en-US" altLang="ko-KR" dirty="0"/>
              <a:t>PERFORM</a:t>
            </a:r>
            <a:r>
              <a:rPr lang="ko-KR" altLang="en-US" dirty="0"/>
              <a:t>의 경우 </a:t>
            </a:r>
            <a:r>
              <a:rPr lang="en-US" altLang="ko-KR" dirty="0"/>
              <a:t>1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이는 그 자체로 왔기 때문에 당연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81096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구조모형의 결과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인과관계와 연관관계 해석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07746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 만족도 지수를 측정하는 모델 중 하나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67581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0510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년 전만해도 얘를 모르면 </a:t>
            </a:r>
            <a:r>
              <a:rPr lang="en-US" altLang="ko-KR" dirty="0"/>
              <a:t>LISREL</a:t>
            </a:r>
            <a:r>
              <a:rPr lang="ko-KR" altLang="en-US" dirty="0"/>
              <a:t>을 돌릴 수 없었음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889388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적합도가 표준화 </a:t>
            </a:r>
            <a:r>
              <a:rPr lang="ko-KR" altLang="en-US" dirty="0" err="1"/>
              <a:t>왜도</a:t>
            </a:r>
            <a:r>
              <a:rPr lang="en-US" altLang="ko-KR" dirty="0"/>
              <a:t>,</a:t>
            </a:r>
            <a:r>
              <a:rPr lang="ko-KR" altLang="en-US" dirty="0" err="1"/>
              <a:t>첨도의</a:t>
            </a:r>
            <a:r>
              <a:rPr lang="ko-KR" altLang="en-US" dirty="0"/>
              <a:t> 절대값이 매우 크다</a:t>
            </a:r>
            <a:r>
              <a:rPr lang="en-US" altLang="ko-KR" dirty="0"/>
              <a:t>. -&gt; </a:t>
            </a:r>
            <a:r>
              <a:rPr lang="ko-KR" altLang="en-US" dirty="0"/>
              <a:t>정규분포를 따르지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16280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zeta2 zeta3</a:t>
            </a:r>
            <a:r>
              <a:rPr lang="ko-KR" altLang="en-US" dirty="0"/>
              <a:t> 등 대부분 오차변수에 대한 것에 수정지수가 크다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4714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</a:t>
            </a:r>
            <a:r>
              <a:rPr lang="ko-KR" altLang="en-US" dirty="0"/>
              <a:t>측정오차끼리 이론적으로 설명이 가능해 타당하다면</a:t>
            </a:r>
            <a:r>
              <a:rPr lang="en-US" altLang="ko-KR" dirty="0"/>
              <a:t>, </a:t>
            </a:r>
            <a:r>
              <a:rPr lang="ko-KR" altLang="en-US" dirty="0"/>
              <a:t>양방향 화살표를 그릴 수 있다</a:t>
            </a:r>
            <a:r>
              <a:rPr lang="en-US" altLang="ko-KR" dirty="0"/>
              <a:t>.**</a:t>
            </a:r>
          </a:p>
          <a:p>
            <a:r>
              <a:rPr lang="en-US" altLang="ko-KR" dirty="0"/>
              <a:t>ppt 175</a:t>
            </a:r>
            <a:r>
              <a:rPr lang="ko-KR" altLang="en-US" dirty="0"/>
              <a:t>와 동치모형</a:t>
            </a:r>
            <a:r>
              <a:rPr lang="en-US" altLang="ko-KR" dirty="0"/>
              <a:t>. </a:t>
            </a:r>
            <a:r>
              <a:rPr lang="ko-KR" altLang="en-US" dirty="0"/>
              <a:t>얼마든지 이렇게 바뀔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873204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매우 좋아짐</a:t>
            </a:r>
            <a:r>
              <a:rPr lang="en-US" altLang="ko-KR" dirty="0"/>
              <a:t>. (</a:t>
            </a:r>
            <a:r>
              <a:rPr lang="ko-KR" altLang="en-US" dirty="0"/>
              <a:t>측정오차들끼리 연관성도 얼마든지 이론적으로 허용이 됨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738875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ppt 172</a:t>
            </a:r>
            <a:r>
              <a:rPr lang="ko-KR" altLang="en-US" dirty="0"/>
              <a:t>와 동치모형</a:t>
            </a:r>
            <a:r>
              <a:rPr lang="en-US" altLang="ko-KR" dirty="0"/>
              <a:t>. </a:t>
            </a:r>
            <a:r>
              <a:rPr lang="ko-KR" altLang="en-US" dirty="0"/>
              <a:t>얼마든지 이렇게 바뀔 수 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5408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같은 모형을 </a:t>
            </a:r>
            <a:r>
              <a:rPr lang="en-US" altLang="ko-KR" dirty="0"/>
              <a:t>FULL LISREL MODEL (</a:t>
            </a:r>
            <a:r>
              <a:rPr lang="ko-KR" altLang="en-US" dirty="0"/>
              <a:t>관찰변수</a:t>
            </a:r>
            <a:r>
              <a:rPr lang="en-US" altLang="ko-KR" dirty="0"/>
              <a:t>, </a:t>
            </a:r>
            <a:r>
              <a:rPr lang="ko-KR" altLang="en-US" dirty="0" err="1"/>
              <a:t>외생잠재</a:t>
            </a:r>
            <a:r>
              <a:rPr lang="en-US" altLang="ko-KR" dirty="0"/>
              <a:t>, </a:t>
            </a:r>
            <a:r>
              <a:rPr lang="ko-KR" altLang="en-US" dirty="0" err="1"/>
              <a:t>내생잠재</a:t>
            </a:r>
            <a:r>
              <a:rPr lang="ko-KR" altLang="en-US" dirty="0"/>
              <a:t> </a:t>
            </a:r>
            <a:r>
              <a:rPr lang="ko-KR" altLang="en-US" dirty="0" err="1"/>
              <a:t>다있는</a:t>
            </a:r>
            <a:r>
              <a:rPr lang="ko-KR" altLang="en-US" dirty="0"/>
              <a:t> 경우</a:t>
            </a:r>
            <a:r>
              <a:rPr lang="en-US" altLang="ko-KR" dirty="0"/>
              <a:t>) </a:t>
            </a:r>
            <a:r>
              <a:rPr lang="ko-KR" altLang="en-US" dirty="0"/>
              <a:t>라 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6678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잠재변수가 있다 </a:t>
            </a:r>
            <a:r>
              <a:rPr lang="en-US" altLang="ko-KR" dirty="0"/>
              <a:t>: </a:t>
            </a:r>
            <a:r>
              <a:rPr lang="ko-KR" altLang="en-US" dirty="0"/>
              <a:t>인자모형을 다룸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541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세 모형은 동치모형의 관계에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데이터에 위의 </a:t>
            </a:r>
            <a:r>
              <a:rPr lang="en-US" altLang="ko-KR" dirty="0"/>
              <a:t>(a),(b),(c) </a:t>
            </a:r>
            <a:r>
              <a:rPr lang="ko-KR" altLang="en-US" dirty="0"/>
              <a:t>어떤 모형을 적합하더라도 통계적으로</a:t>
            </a:r>
            <a:r>
              <a:rPr lang="en-US" altLang="ko-KR" dirty="0"/>
              <a:t> </a:t>
            </a:r>
            <a:r>
              <a:rPr lang="ko-KR" altLang="en-US" dirty="0"/>
              <a:t>같은 적합도를 나타냄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세개의 모형은 통계적으로 말할 수 없고</a:t>
            </a:r>
            <a:r>
              <a:rPr lang="en-US" altLang="ko-KR" dirty="0"/>
              <a:t>, </a:t>
            </a:r>
            <a:r>
              <a:rPr lang="ko-KR" altLang="en-US" dirty="0"/>
              <a:t>경험적으로</a:t>
            </a:r>
            <a:r>
              <a:rPr lang="en-US" altLang="ko-KR" dirty="0"/>
              <a:t>(</a:t>
            </a:r>
            <a:r>
              <a:rPr lang="ko-KR" altLang="en-US" dirty="0"/>
              <a:t>그 분야의 전문적 지식을 바탕으로</a:t>
            </a:r>
            <a:r>
              <a:rPr lang="en-US" altLang="ko-KR" dirty="0"/>
              <a:t>)</a:t>
            </a:r>
            <a:r>
              <a:rPr lang="ko-KR" altLang="en-US" dirty="0"/>
              <a:t> 다뤄야함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셋의 모형은 엄연히 다른 모형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887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회귀분석</a:t>
            </a:r>
            <a:r>
              <a:rPr lang="en-US" altLang="ko-KR" dirty="0"/>
              <a:t>, </a:t>
            </a:r>
            <a:r>
              <a:rPr lang="ko-KR" altLang="en-US" dirty="0"/>
              <a:t>분산분석의 주요한 내용중 하나로 통제변수를 다루는 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매개변수 </a:t>
            </a:r>
            <a:r>
              <a:rPr lang="en-US" altLang="ko-KR" dirty="0"/>
              <a:t>: </a:t>
            </a:r>
            <a:r>
              <a:rPr lang="ko-KR" altLang="en-US" dirty="0"/>
              <a:t>결과의 역할 </a:t>
            </a:r>
            <a:r>
              <a:rPr lang="en-US" altLang="ko-KR" dirty="0"/>
              <a:t>(y)</a:t>
            </a:r>
            <a:r>
              <a:rPr lang="ko-KR" altLang="en-US" dirty="0"/>
              <a:t>을 하면서 동시에 설명의 역할</a:t>
            </a:r>
            <a:r>
              <a:rPr lang="en-US" altLang="ko-KR" dirty="0"/>
              <a:t>(x)</a:t>
            </a:r>
            <a:r>
              <a:rPr lang="ko-KR" altLang="en-US" dirty="0"/>
              <a:t>을 하는 변수</a:t>
            </a:r>
            <a:r>
              <a:rPr lang="en-US" altLang="ko-KR" dirty="0"/>
              <a:t>. </a:t>
            </a:r>
            <a:r>
              <a:rPr lang="ko-KR" altLang="en-US" dirty="0"/>
              <a:t>구조방정식이 회귀분석과 가장 큰 차이점이자 장점으로 다루는 부분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조절변수 </a:t>
            </a:r>
            <a:r>
              <a:rPr lang="en-US" altLang="ko-KR" dirty="0"/>
              <a:t>: </a:t>
            </a:r>
            <a:r>
              <a:rPr lang="ko-KR" altLang="en-US" dirty="0"/>
              <a:t>보통 경로도에 나타나지 않은 제 </a:t>
            </a:r>
            <a:r>
              <a:rPr lang="en-US" altLang="ko-KR" dirty="0"/>
              <a:t>3</a:t>
            </a:r>
            <a:r>
              <a:rPr lang="ko-KR" altLang="en-US" dirty="0"/>
              <a:t>의 변수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/>
              <a:t>ppt8</a:t>
            </a:r>
            <a:r>
              <a:rPr lang="ko-KR" altLang="en-US" dirty="0"/>
              <a:t>에서 제 </a:t>
            </a:r>
            <a:r>
              <a:rPr lang="en-US" altLang="ko-KR" dirty="0"/>
              <a:t>3</a:t>
            </a:r>
            <a:r>
              <a:rPr lang="ko-KR" altLang="en-US" dirty="0"/>
              <a:t>의 변수인 성별 변수가</a:t>
            </a:r>
            <a:r>
              <a:rPr lang="en-US" altLang="ko-KR" dirty="0"/>
              <a:t>, gamma_31</a:t>
            </a:r>
            <a:r>
              <a:rPr lang="ko-KR" altLang="en-US" dirty="0"/>
              <a:t>에 영향을 줘서 연관관계의 크기에 영향을 미친다고 할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성별을 조절변수라고 부른다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통제변수</a:t>
            </a:r>
            <a:r>
              <a:rPr lang="en-US" altLang="ko-KR" dirty="0"/>
              <a:t>,</a:t>
            </a:r>
            <a:r>
              <a:rPr lang="ko-KR" altLang="en-US" dirty="0"/>
              <a:t>매개변수</a:t>
            </a:r>
            <a:r>
              <a:rPr lang="en-US" altLang="ko-KR" dirty="0"/>
              <a:t>,</a:t>
            </a:r>
            <a:r>
              <a:rPr lang="ko-KR" altLang="en-US" dirty="0"/>
              <a:t>조절변수는 연구자가 어떻게 </a:t>
            </a:r>
            <a:r>
              <a:rPr lang="ko-KR" altLang="en-US" dirty="0" err="1"/>
              <a:t>다루느냐에</a:t>
            </a:r>
            <a:r>
              <a:rPr lang="ko-KR" altLang="en-US" dirty="0"/>
              <a:t> 따라서 달라지는 변수임</a:t>
            </a:r>
            <a:r>
              <a:rPr lang="en-US" altLang="ko-KR" dirty="0"/>
              <a:t>.(</a:t>
            </a:r>
            <a:r>
              <a:rPr lang="ko-KR" altLang="en-US" dirty="0"/>
              <a:t>같은 경로도를 사용하더라도 마찬가지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138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(1), (2)</a:t>
            </a:r>
            <a:r>
              <a:rPr lang="ko-KR" altLang="en-US" dirty="0"/>
              <a:t>가 전체의 과정 중 </a:t>
            </a:r>
            <a:r>
              <a:rPr lang="en-US" altLang="ko-KR" dirty="0"/>
              <a:t>70%</a:t>
            </a:r>
            <a:r>
              <a:rPr lang="ko-KR" altLang="en-US" dirty="0"/>
              <a:t>의 시간을 쏟아야 한다</a:t>
            </a:r>
            <a:r>
              <a:rPr lang="en-US" altLang="ko-KR" dirty="0"/>
              <a:t>. (</a:t>
            </a:r>
            <a:r>
              <a:rPr lang="ko-KR" altLang="en-US" dirty="0"/>
              <a:t>다시한번 강조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(1), (2)</a:t>
            </a:r>
            <a:r>
              <a:rPr lang="ko-KR" altLang="en-US" dirty="0"/>
              <a:t>는 아무도 도와줄 수 없다</a:t>
            </a:r>
            <a:r>
              <a:rPr lang="en-US" altLang="ko-KR" dirty="0"/>
              <a:t>. </a:t>
            </a:r>
            <a:r>
              <a:rPr lang="ko-KR" altLang="en-US" dirty="0"/>
              <a:t>본인이 본인의 영역에서 정해야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(3) , (4) , (5) </a:t>
            </a:r>
            <a:r>
              <a:rPr lang="ko-KR" altLang="en-US" dirty="0"/>
              <a:t>는 상담소에 의뢰하면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0905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!!</a:t>
            </a:r>
            <a:r>
              <a:rPr lang="ko-KR" altLang="en-US" dirty="0"/>
              <a:t>주의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Amos</a:t>
            </a:r>
            <a:r>
              <a:rPr lang="ko-KR" altLang="en-US" dirty="0"/>
              <a:t>로 작업하면 여러 개의 폴더를 만드는데</a:t>
            </a:r>
            <a:r>
              <a:rPr lang="en-US" altLang="ko-KR" dirty="0"/>
              <a:t>, </a:t>
            </a:r>
            <a:r>
              <a:rPr lang="ko-KR" altLang="en-US" dirty="0"/>
              <a:t>한글경로에 매우 취약함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바탕화면에 작업하지 말고</a:t>
            </a:r>
            <a:r>
              <a:rPr lang="en-US" altLang="ko-KR" dirty="0"/>
              <a:t>, C</a:t>
            </a:r>
            <a:r>
              <a:rPr lang="ko-KR" altLang="en-US" dirty="0"/>
              <a:t>드라이브 안에 폴더를 만들고 작업하기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1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3333FF"/>
                </a:solidFill>
              </a:rPr>
              <a:t>구조방정식은 확증적 연구에 속한다</a:t>
            </a:r>
            <a:r>
              <a:rPr lang="en-US" altLang="ko-KR" dirty="0">
                <a:solidFill>
                  <a:srgbClr val="3333FF"/>
                </a:solidFill>
              </a:rPr>
              <a:t>. (</a:t>
            </a:r>
            <a:r>
              <a:rPr lang="ko-KR" altLang="en-US" dirty="0">
                <a:solidFill>
                  <a:srgbClr val="3333FF"/>
                </a:solidFill>
              </a:rPr>
              <a:t>이게 매우 중요함</a:t>
            </a:r>
            <a:r>
              <a:rPr lang="en-US" altLang="ko-KR" dirty="0">
                <a:solidFill>
                  <a:srgbClr val="3333FF"/>
                </a:solidFill>
              </a:rPr>
              <a:t>. </a:t>
            </a:r>
            <a:r>
              <a:rPr lang="ko-KR" altLang="en-US" dirty="0">
                <a:solidFill>
                  <a:srgbClr val="3333FF"/>
                </a:solidFill>
              </a:rPr>
              <a:t>탐색적연구를 확증적 연구로 끌고 오지 말기</a:t>
            </a:r>
            <a:r>
              <a:rPr lang="en-US" altLang="ko-KR" dirty="0">
                <a:solidFill>
                  <a:srgbClr val="3333FF"/>
                </a:solidFill>
              </a:rPr>
              <a:t>!)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907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Amos</a:t>
            </a:r>
            <a:r>
              <a:rPr lang="ko-KR" altLang="en-US" dirty="0"/>
              <a:t>는 </a:t>
            </a:r>
            <a:r>
              <a:rPr lang="en-US" altLang="ko-KR" dirty="0"/>
              <a:t>Data</a:t>
            </a:r>
            <a:r>
              <a:rPr lang="ko-KR" altLang="en-US" dirty="0"/>
              <a:t>를 수정하는 기능은 없다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3371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오차변수는 반드시 꼭 넣기</a:t>
            </a:r>
            <a:r>
              <a:rPr lang="en-US" altLang="ko-KR" dirty="0"/>
              <a:t>. // Add a unique variable</a:t>
            </a:r>
            <a:r>
              <a:rPr lang="ko-KR" altLang="en-US" dirty="0"/>
              <a:t>을 통해서 쉽게 구현가능</a:t>
            </a:r>
            <a:endParaRPr lang="en-US" altLang="ko-KR" dirty="0"/>
          </a:p>
          <a:p>
            <a:r>
              <a:rPr lang="en-US" altLang="ko-KR" dirty="0"/>
              <a:t>Unique variable = Error variable = </a:t>
            </a:r>
            <a:r>
              <a:rPr lang="ko-KR" altLang="en-US" dirty="0"/>
              <a:t>오차변수</a:t>
            </a:r>
            <a:endParaRPr lang="en-US" altLang="ko-KR" dirty="0"/>
          </a:p>
          <a:p>
            <a:r>
              <a:rPr lang="en-US" altLang="ko-KR" dirty="0"/>
              <a:t>Unique variable </a:t>
            </a:r>
            <a:r>
              <a:rPr lang="ko-KR" altLang="en-US" dirty="0"/>
              <a:t>아이콘을 클릭하고 해당하는 박스에 여러 번 클릭하면 자동으로 위치가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88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오차변수는 절대로 다른 변수들과 이름이 겹쳐서는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6550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연관관계에서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아래에서 위로 향할 때는 왼쪽으로 굽고</a:t>
            </a:r>
            <a:r>
              <a:rPr lang="en-US" altLang="ko-KR" dirty="0"/>
              <a:t>, </a:t>
            </a:r>
            <a:r>
              <a:rPr lang="ko-KR" altLang="en-US" dirty="0"/>
              <a:t>위에서 아래로 향할 때는 오른쪽으로 굽는다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128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내용은 반드시 숙지해야 할 주의사항임</a:t>
            </a:r>
            <a:r>
              <a:rPr lang="en-US" altLang="ko-KR" dirty="0"/>
              <a:t>. </a:t>
            </a:r>
            <a:r>
              <a:rPr lang="ko-KR" altLang="en-US" dirty="0"/>
              <a:t>꼼꼼히 읽어보고 그대로 따라하기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외생변수들은 거의 </a:t>
            </a:r>
            <a:r>
              <a:rPr lang="en-US" altLang="ko-KR" dirty="0"/>
              <a:t>100% </a:t>
            </a:r>
            <a:r>
              <a:rPr lang="ko-KR" altLang="en-US" dirty="0"/>
              <a:t>독립일수가 없음</a:t>
            </a:r>
            <a:r>
              <a:rPr lang="en-US" altLang="ko-KR" dirty="0"/>
              <a:t>. </a:t>
            </a:r>
            <a:r>
              <a:rPr lang="ko-KR" altLang="en-US" dirty="0"/>
              <a:t>그냥 무조건 연결하기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7274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\(</a:t>
            </a:r>
            <a:r>
              <a:rPr lang="ko-KR" altLang="en-US" dirty="0"/>
              <a:t>문자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</a:t>
            </a:r>
            <a:r>
              <a:rPr lang="ko-KR" altLang="en-US" dirty="0"/>
              <a:t>를 계산해서 출력하는 명령어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31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개는 묻지도 따지지도 말고 체크를 해야 하는 설정이다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3657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 text </a:t>
            </a:r>
            <a:r>
              <a:rPr lang="ko-KR" altLang="en-US" dirty="0"/>
              <a:t>아이콘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1434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그리려고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6160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잠재변수 이름은 언제나 데이터의 변수와 겹치면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151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탐색적 연구는 </a:t>
            </a:r>
            <a:r>
              <a:rPr lang="en-US" altLang="ko-KR" dirty="0"/>
              <a:t>?</a:t>
            </a:r>
            <a:r>
              <a:rPr lang="ko-KR" altLang="en-US" dirty="0"/>
              <a:t>개수도 </a:t>
            </a:r>
            <a:r>
              <a:rPr lang="ko-KR" altLang="en-US" dirty="0" err="1"/>
              <a:t>찾아줌</a:t>
            </a:r>
            <a:r>
              <a:rPr lang="en-US" altLang="ko-KR" dirty="0"/>
              <a:t>. (</a:t>
            </a:r>
            <a:r>
              <a:rPr lang="ko-KR" altLang="en-US" dirty="0"/>
              <a:t>요인분석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세상의 모든 연구는 탐색과 확증을 모두 섞고 있음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지나치게 많은 탐색은 올바르지 않음</a:t>
            </a:r>
            <a:r>
              <a:rPr lang="en-US" altLang="ko-KR" dirty="0"/>
              <a:t>. (</a:t>
            </a:r>
            <a:r>
              <a:rPr lang="ko-KR" altLang="en-US" dirty="0"/>
              <a:t>구조방정식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325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</a:t>
            </a:r>
            <a:r>
              <a:rPr lang="en-US" altLang="ko-KR" dirty="0"/>
              <a:t>3</a:t>
            </a:r>
            <a:r>
              <a:rPr lang="ko-KR" altLang="en-US" dirty="0" err="1"/>
              <a:t>개짜리</a:t>
            </a:r>
            <a:r>
              <a:rPr lang="ko-KR" altLang="en-US" dirty="0"/>
              <a:t> 아이콘은 주로 잠재변수가 있을 때 사용하게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5316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Plugins</a:t>
            </a:r>
            <a:r>
              <a:rPr lang="ko-KR" altLang="en-US" dirty="0"/>
              <a:t> 항목에 </a:t>
            </a:r>
            <a:r>
              <a:rPr lang="en-US" altLang="ko-KR" dirty="0"/>
              <a:t>name unobserved variables</a:t>
            </a:r>
            <a:r>
              <a:rPr lang="ko-KR" altLang="en-US" dirty="0"/>
              <a:t> 를 쓰면 쉽게 오차변수의 이름을 지정할 수 있으나</a:t>
            </a:r>
            <a:r>
              <a:rPr lang="en-US" altLang="ko-KR" dirty="0"/>
              <a:t>,  </a:t>
            </a:r>
            <a:r>
              <a:rPr lang="ko-KR" altLang="en-US" dirty="0"/>
              <a:t>관찰변수의 이름과 겹치는 경우가 있을 수 있으므로 주의해야함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0953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7946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잠재변수의 측정단위 규정을 해야함</a:t>
            </a:r>
            <a:r>
              <a:rPr lang="en-US" altLang="ko-KR" dirty="0"/>
              <a:t>. </a:t>
            </a:r>
            <a:r>
              <a:rPr lang="ko-KR" altLang="en-US" dirty="0"/>
              <a:t>이를 화살표 위에 </a:t>
            </a:r>
            <a:r>
              <a:rPr lang="en-US" altLang="ko-KR" dirty="0"/>
              <a:t>1</a:t>
            </a:r>
            <a:r>
              <a:rPr lang="ko-KR" altLang="en-US" dirty="0"/>
              <a:t>을 써 놓음으로써 규정함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해야 하는 행위</a:t>
            </a:r>
            <a:r>
              <a:rPr lang="en-US" altLang="ko-KR" dirty="0"/>
              <a:t>. Ex) </a:t>
            </a:r>
            <a:r>
              <a:rPr lang="ko-KR" altLang="en-US" dirty="0"/>
              <a:t>국어</a:t>
            </a:r>
            <a:r>
              <a:rPr lang="en-US" altLang="ko-KR" dirty="0"/>
              <a:t>100</a:t>
            </a:r>
            <a:r>
              <a:rPr lang="ko-KR" altLang="en-US" dirty="0"/>
              <a:t>점 </a:t>
            </a:r>
            <a:r>
              <a:rPr lang="en-US" altLang="ko-KR" dirty="0"/>
              <a:t>= </a:t>
            </a:r>
            <a:r>
              <a:rPr lang="ko-KR" altLang="en-US" dirty="0"/>
              <a:t>언어능력 </a:t>
            </a:r>
            <a:r>
              <a:rPr lang="en-US" altLang="ko-KR" dirty="0"/>
              <a:t>100</a:t>
            </a:r>
            <a:r>
              <a:rPr lang="ko-KR" altLang="en-US" dirty="0"/>
              <a:t>점 </a:t>
            </a:r>
            <a:r>
              <a:rPr lang="en-US" altLang="ko-KR" dirty="0"/>
              <a:t>(</a:t>
            </a:r>
            <a:r>
              <a:rPr lang="ko-KR" altLang="en-US" dirty="0"/>
              <a:t>기준을 잡겠다는 뜻</a:t>
            </a:r>
            <a:r>
              <a:rPr lang="en-US" altLang="ko-KR" dirty="0"/>
              <a:t>) </a:t>
            </a:r>
            <a:r>
              <a:rPr lang="ko-KR" altLang="en-US" dirty="0"/>
              <a:t>이로써 한문 </a:t>
            </a:r>
            <a:r>
              <a:rPr lang="en-US" altLang="ko-KR" dirty="0"/>
              <a:t>20</a:t>
            </a:r>
            <a:r>
              <a:rPr lang="ko-KR" altLang="en-US" dirty="0"/>
              <a:t>점만점인 것도 기존에 잡은 기준인 </a:t>
            </a:r>
            <a:r>
              <a:rPr lang="en-US" altLang="ko-KR" dirty="0"/>
              <a:t>100</a:t>
            </a:r>
            <a:r>
              <a:rPr lang="ko-KR" altLang="en-US" dirty="0"/>
              <a:t>점에 감안해서 취급할 수 있게 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19210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오차변수의 분산을 추정할 수 없기 때문에</a:t>
            </a:r>
            <a:r>
              <a:rPr lang="en-US" altLang="ko-KR" dirty="0"/>
              <a:t>, </a:t>
            </a:r>
            <a:r>
              <a:rPr lang="ko-KR" altLang="en-US" dirty="0"/>
              <a:t>오차변수의 분산을 구하지 못하도록 막아줘야 함</a:t>
            </a:r>
            <a:r>
              <a:rPr lang="en-US" altLang="ko-KR" dirty="0"/>
              <a:t>. </a:t>
            </a:r>
            <a:r>
              <a:rPr lang="ko-KR" altLang="en-US" dirty="0"/>
              <a:t>이를 단일지시자 문제라고 함</a:t>
            </a:r>
            <a:r>
              <a:rPr lang="en-US" altLang="ko-KR" dirty="0"/>
              <a:t>. 0</a:t>
            </a:r>
            <a:r>
              <a:rPr lang="ko-KR" altLang="en-US" dirty="0"/>
              <a:t>을 넣음으로써 해결</a:t>
            </a:r>
            <a:r>
              <a:rPr lang="en-US" altLang="ko-KR" dirty="0"/>
              <a:t> </a:t>
            </a:r>
            <a:r>
              <a:rPr lang="ko-KR" altLang="en-US" dirty="0"/>
              <a:t>뒤에 자세히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5408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매우 중요함</a:t>
            </a:r>
            <a:r>
              <a:rPr lang="en-US" altLang="ko-KR" dirty="0"/>
              <a:t>. </a:t>
            </a:r>
            <a:r>
              <a:rPr lang="ko-KR" altLang="en-US" dirty="0"/>
              <a:t>이중에 하나라도 잘못되면</a:t>
            </a:r>
            <a:r>
              <a:rPr lang="en-US" altLang="ko-KR" dirty="0"/>
              <a:t>, </a:t>
            </a:r>
            <a:r>
              <a:rPr lang="ko-KR" altLang="en-US" dirty="0"/>
              <a:t>결과는 엉터리다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매우 주의해야하는 사항임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4047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경로도 확장자는</a:t>
            </a:r>
            <a:r>
              <a:rPr lang="en-US" altLang="ko-KR" dirty="0"/>
              <a:t> .</a:t>
            </a:r>
            <a:r>
              <a:rPr lang="en-US" altLang="ko-KR" dirty="0" err="1"/>
              <a:t>amw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3971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View text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4544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지능지수에 </a:t>
            </a:r>
            <a:r>
              <a:rPr lang="en-US" altLang="ko-KR" dirty="0"/>
              <a:t>160</a:t>
            </a:r>
            <a:r>
              <a:rPr lang="ko-KR" altLang="en-US" dirty="0"/>
              <a:t>인 </a:t>
            </a:r>
            <a:r>
              <a:rPr lang="ko-KR" altLang="en-US" dirty="0" err="1"/>
              <a:t>특잇값이</a:t>
            </a:r>
            <a:r>
              <a:rPr lang="ko-KR" altLang="en-US" dirty="0"/>
              <a:t> 있는 것을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얘만 없으면 정규분포를 따름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9592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Sample</a:t>
            </a:r>
            <a:r>
              <a:rPr lang="ko-KR" altLang="en-US" dirty="0"/>
              <a:t> 사이즈가 </a:t>
            </a:r>
            <a:r>
              <a:rPr lang="en-US" altLang="ko-KR" dirty="0"/>
              <a:t>2~3</a:t>
            </a:r>
            <a:r>
              <a:rPr lang="ko-KR" altLang="en-US" dirty="0"/>
              <a:t>천이면 </a:t>
            </a:r>
            <a:r>
              <a:rPr lang="ko-KR" altLang="en-US" dirty="0" err="1"/>
              <a:t>콜모고로프</a:t>
            </a:r>
            <a:r>
              <a:rPr lang="en-US" altLang="ko-KR" dirty="0"/>
              <a:t>, Sample </a:t>
            </a:r>
            <a:r>
              <a:rPr lang="ko-KR" altLang="en-US" dirty="0"/>
              <a:t>사이즈가 작으면 </a:t>
            </a:r>
            <a:r>
              <a:rPr lang="ko-KR" altLang="en-US" dirty="0" err="1"/>
              <a:t>샤피로위크</a:t>
            </a:r>
            <a:r>
              <a:rPr lang="ko-KR" altLang="en-US" dirty="0"/>
              <a:t> 쓰면 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귀무가설은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정규분포를 따른다</a:t>
            </a:r>
            <a:r>
              <a:rPr lang="en-US" altLang="ko-KR" dirty="0"/>
              <a:t>’</a:t>
            </a:r>
            <a:r>
              <a:rPr lang="ko-KR" altLang="en-US" dirty="0"/>
              <a:t> 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표준편차는 측정단위에 매우 의존함</a:t>
            </a:r>
            <a:r>
              <a:rPr lang="en-US" altLang="ko-KR" dirty="0"/>
              <a:t>. </a:t>
            </a:r>
            <a:r>
              <a:rPr lang="ko-KR" altLang="en-US" dirty="0"/>
              <a:t>그래서 단위에 의존하지 않도록 하기위해 </a:t>
            </a:r>
            <a:endParaRPr lang="en-US" altLang="ko-KR" dirty="0"/>
          </a:p>
          <a:p>
            <a:r>
              <a:rPr lang="ko-KR" altLang="en-US" dirty="0"/>
              <a:t>변동계수</a:t>
            </a:r>
            <a:r>
              <a:rPr lang="en-US" altLang="ko-KR" dirty="0"/>
              <a:t>(CV)</a:t>
            </a:r>
            <a:r>
              <a:rPr lang="ko-KR" altLang="en-US" dirty="0"/>
              <a:t>를 씀</a:t>
            </a:r>
            <a:r>
              <a:rPr lang="en-US" altLang="ko-KR" dirty="0"/>
              <a:t>. (</a:t>
            </a:r>
            <a:r>
              <a:rPr lang="ko-KR" altLang="en-US" dirty="0"/>
              <a:t>평균대비 표준편차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왜도와</a:t>
            </a:r>
            <a:r>
              <a:rPr lang="ko-KR" altLang="en-US" dirty="0"/>
              <a:t> </a:t>
            </a:r>
            <a:r>
              <a:rPr lang="ko-KR" altLang="en-US" dirty="0" err="1"/>
              <a:t>첨도도</a:t>
            </a:r>
            <a:r>
              <a:rPr lang="ko-KR" altLang="en-US" dirty="0"/>
              <a:t> 표준화해서 사용해야함 </a:t>
            </a:r>
            <a:r>
              <a:rPr lang="en-US" altLang="ko-KR" dirty="0"/>
              <a:t>(</a:t>
            </a:r>
            <a:r>
              <a:rPr lang="ko-KR" altLang="en-US" dirty="0"/>
              <a:t>측정단위에 매우 의존함</a:t>
            </a:r>
            <a:r>
              <a:rPr lang="en-US" altLang="ko-KR" dirty="0"/>
              <a:t>.) </a:t>
            </a:r>
            <a:r>
              <a:rPr lang="ko-KR" altLang="en-US" dirty="0"/>
              <a:t>이를 </a:t>
            </a:r>
            <a:r>
              <a:rPr lang="en-US" altLang="ko-KR" dirty="0"/>
              <a:t>z-score</a:t>
            </a:r>
            <a:r>
              <a:rPr lang="ko-KR" altLang="en-US" dirty="0"/>
              <a:t>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397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공분산이 무엇인지 아는 것이 중요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9824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양방향 화살표를 다 그리는 방법은</a:t>
            </a:r>
            <a:endParaRPr lang="en-US" altLang="ko-KR" dirty="0"/>
          </a:p>
          <a:p>
            <a:r>
              <a:rPr lang="en-US" altLang="ko-KR" dirty="0"/>
              <a:t>Plugins </a:t>
            </a:r>
            <a:r>
              <a:rPr lang="ko-KR" altLang="en-US" dirty="0"/>
              <a:t>목록에 </a:t>
            </a:r>
            <a:r>
              <a:rPr lang="en-US" altLang="ko-KR" dirty="0"/>
              <a:t>draw covariances</a:t>
            </a:r>
            <a:r>
              <a:rPr lang="ko-KR" altLang="en-US" dirty="0"/>
              <a:t>를 클릭하면 전부 </a:t>
            </a:r>
            <a:r>
              <a:rPr lang="ko-KR" altLang="en-US" dirty="0" err="1"/>
              <a:t>그려짐</a:t>
            </a:r>
            <a:r>
              <a:rPr lang="en-US" altLang="ko-KR" dirty="0"/>
              <a:t>. (</a:t>
            </a:r>
            <a:r>
              <a:rPr lang="ko-KR" altLang="en-US" dirty="0"/>
              <a:t>단 활성화 된 박스에 대해서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8881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설정</a:t>
            </a:r>
            <a:r>
              <a:rPr lang="en-US" altLang="ko-KR" dirty="0"/>
              <a:t>. </a:t>
            </a:r>
            <a:r>
              <a:rPr lang="ko-KR" altLang="en-US" dirty="0"/>
              <a:t>저장을 하고 프로그램이 실행되면 결과를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0572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c.r</a:t>
            </a:r>
            <a:r>
              <a:rPr lang="en-US" altLang="ko-KR" dirty="0"/>
              <a:t> </a:t>
            </a:r>
            <a:r>
              <a:rPr lang="ko-KR" altLang="en-US" dirty="0"/>
              <a:t>은 표준화 </a:t>
            </a:r>
            <a:r>
              <a:rPr lang="ko-KR" altLang="en-US" dirty="0" err="1"/>
              <a:t>왜도</a:t>
            </a:r>
            <a:r>
              <a:rPr lang="en-US" altLang="ko-KR" dirty="0"/>
              <a:t>,</a:t>
            </a:r>
            <a:r>
              <a:rPr lang="ko-KR" altLang="en-US" dirty="0"/>
              <a:t>첨도 값임</a:t>
            </a:r>
            <a:r>
              <a:rPr lang="en-US" altLang="ko-KR" dirty="0"/>
              <a:t>. </a:t>
            </a:r>
            <a:r>
              <a:rPr lang="ko-KR" altLang="en-US" dirty="0"/>
              <a:t>정규성 검정 완료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</a:t>
            </a:r>
            <a:r>
              <a:rPr lang="en-US" altLang="ko-KR" dirty="0"/>
              <a:t>observations farthest ~ </a:t>
            </a:r>
            <a:r>
              <a:rPr lang="ko-KR" altLang="en-US" dirty="0"/>
              <a:t>는 </a:t>
            </a:r>
            <a:r>
              <a:rPr lang="ko-KR" altLang="en-US" dirty="0" err="1"/>
              <a:t>마할라노비스</a:t>
            </a:r>
            <a:r>
              <a:rPr lang="ko-KR" altLang="en-US" dirty="0"/>
              <a:t> 거리에 대한 이야기</a:t>
            </a:r>
            <a:r>
              <a:rPr lang="en-US" altLang="ko-KR" dirty="0"/>
              <a:t>(</a:t>
            </a:r>
            <a:r>
              <a:rPr lang="ko-KR" altLang="en-US" dirty="0"/>
              <a:t>평균으로부터 얼마나 </a:t>
            </a:r>
            <a:r>
              <a:rPr lang="ko-KR" altLang="en-US" dirty="0" err="1"/>
              <a:t>떨어져있는지</a:t>
            </a:r>
            <a:r>
              <a:rPr lang="en-US" altLang="ko-KR" dirty="0"/>
              <a:t>.) </a:t>
            </a:r>
          </a:p>
          <a:p>
            <a:r>
              <a:rPr lang="ko-KR" altLang="en-US" dirty="0"/>
              <a:t>이 경우</a:t>
            </a:r>
            <a:r>
              <a:rPr lang="en-US" altLang="ko-KR" dirty="0"/>
              <a:t>, 15</a:t>
            </a:r>
            <a:r>
              <a:rPr lang="ko-KR" altLang="en-US" dirty="0"/>
              <a:t>번이 평균서 멀리 떨어져 있는데</a:t>
            </a:r>
            <a:r>
              <a:rPr lang="en-US" altLang="ko-KR" dirty="0"/>
              <a:t>, </a:t>
            </a:r>
            <a:r>
              <a:rPr lang="ko-KR" altLang="en-US" dirty="0"/>
              <a:t>이는 아이큐 </a:t>
            </a:r>
            <a:r>
              <a:rPr lang="en-US" altLang="ko-KR" dirty="0"/>
              <a:t>160</a:t>
            </a:r>
            <a:r>
              <a:rPr lang="ko-KR" altLang="en-US" dirty="0"/>
              <a:t>짜리임</a:t>
            </a:r>
            <a:r>
              <a:rPr lang="en-US" altLang="ko-KR" dirty="0"/>
              <a:t>. p1,p2</a:t>
            </a:r>
            <a:r>
              <a:rPr lang="ko-KR" altLang="en-US" dirty="0"/>
              <a:t>는 확률이고</a:t>
            </a:r>
            <a:r>
              <a:rPr lang="en-US" altLang="ko-KR" dirty="0"/>
              <a:t>, </a:t>
            </a:r>
            <a:r>
              <a:rPr lang="ko-KR" altLang="en-US" dirty="0"/>
              <a:t>값이 작으면 확률적으로 희박한 곳에 있다는 뜻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5804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유의한것은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를 붙임</a:t>
            </a:r>
            <a:r>
              <a:rPr lang="en-US" altLang="ko-KR" dirty="0"/>
              <a:t>. </a:t>
            </a:r>
            <a:r>
              <a:rPr lang="ko-KR" altLang="en-US" dirty="0" err="1"/>
              <a:t>기술통계량을</a:t>
            </a:r>
            <a:r>
              <a:rPr lang="ko-KR" altLang="en-US" dirty="0"/>
              <a:t> 표로 정리함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3555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설명변수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</a:t>
            </a:r>
            <a:r>
              <a:rPr lang="ko-KR" altLang="en-US" dirty="0"/>
              <a:t>단순회귀</a:t>
            </a:r>
            <a:r>
              <a:rPr lang="en-US" altLang="ko-KR" dirty="0"/>
              <a:t>, </a:t>
            </a:r>
            <a:r>
              <a:rPr lang="ko-KR" altLang="en-US" dirty="0"/>
              <a:t>설명변수가 여러 개</a:t>
            </a:r>
            <a:r>
              <a:rPr lang="en-US" altLang="ko-KR" dirty="0"/>
              <a:t>:</a:t>
            </a:r>
            <a:r>
              <a:rPr lang="ko-KR" altLang="en-US" dirty="0"/>
              <a:t> 다중회귀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종속변수가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: 1</a:t>
            </a:r>
            <a:r>
              <a:rPr lang="ko-KR" altLang="en-US" dirty="0"/>
              <a:t>변량회귀</a:t>
            </a:r>
            <a:r>
              <a:rPr lang="en-US" altLang="ko-KR" dirty="0"/>
              <a:t>, </a:t>
            </a:r>
            <a:r>
              <a:rPr lang="ko-KR" altLang="en-US" dirty="0"/>
              <a:t>종속변수 여러 개 </a:t>
            </a:r>
            <a:r>
              <a:rPr lang="en-US" altLang="ko-KR" dirty="0"/>
              <a:t>: </a:t>
            </a:r>
            <a:r>
              <a:rPr lang="ko-KR" altLang="en-US" dirty="0" err="1"/>
              <a:t>다변량회귀</a:t>
            </a:r>
            <a:endParaRPr lang="en-US" altLang="ko-KR" dirty="0"/>
          </a:p>
          <a:p>
            <a:r>
              <a:rPr lang="ko-KR" altLang="en-US" dirty="0"/>
              <a:t>종속변수가 여러 개인 </a:t>
            </a:r>
            <a:r>
              <a:rPr lang="ko-KR" altLang="en-US" dirty="0" err="1"/>
              <a:t>다변량회귀를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</a:t>
            </a:r>
            <a:r>
              <a:rPr lang="en-US" altLang="ko-KR" dirty="0"/>
              <a:t>err1, err2</a:t>
            </a:r>
            <a:r>
              <a:rPr lang="ko-KR" altLang="en-US" dirty="0"/>
              <a:t>에 연관성을 그어 </a:t>
            </a:r>
            <a:r>
              <a:rPr lang="ko-KR" altLang="en-US" dirty="0" err="1"/>
              <a:t>놓은것을</a:t>
            </a:r>
            <a:r>
              <a:rPr lang="ko-KR" altLang="en-US" dirty="0"/>
              <a:t> 주목하자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3479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38612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 </a:t>
            </a:r>
            <a:r>
              <a:rPr lang="ko-KR" altLang="en-US" dirty="0"/>
              <a:t>변수의 변이를 측정하는 것 중 하나 </a:t>
            </a:r>
            <a:r>
              <a:rPr lang="en-US" altLang="ko-KR" dirty="0"/>
              <a:t>– </a:t>
            </a:r>
            <a:r>
              <a:rPr lang="ko-KR" altLang="en-US" dirty="0"/>
              <a:t>분산</a:t>
            </a:r>
            <a:endParaRPr lang="en-US" altLang="ko-KR" dirty="0"/>
          </a:p>
          <a:p>
            <a:r>
              <a:rPr lang="en-US" altLang="ko-KR" dirty="0"/>
              <a:t>*** </a:t>
            </a:r>
            <a:r>
              <a:rPr lang="ko-KR" altLang="en-US" dirty="0"/>
              <a:t>변수의 표준편차가 커야 정보력을 많이 </a:t>
            </a:r>
            <a:r>
              <a:rPr lang="ko-KR" altLang="en-US" dirty="0" err="1"/>
              <a:t>들고있음</a:t>
            </a:r>
            <a:r>
              <a:rPr lang="en-US" altLang="ko-KR" dirty="0"/>
              <a:t>. (</a:t>
            </a:r>
            <a:r>
              <a:rPr lang="ko-KR" altLang="en-US" dirty="0"/>
              <a:t>표준편차가 작은 변수는 쓸모가 없음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***  </a:t>
            </a:r>
            <a:r>
              <a:rPr lang="ko-KR" altLang="en-US" dirty="0"/>
              <a:t>두변수가 공유하는 변이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의 측도 </a:t>
            </a:r>
            <a:r>
              <a:rPr lang="en-US" altLang="ko-KR" dirty="0"/>
              <a:t>–</a:t>
            </a:r>
            <a:r>
              <a:rPr lang="ko-KR" altLang="en-US" dirty="0"/>
              <a:t>공분산     </a:t>
            </a:r>
            <a:r>
              <a:rPr lang="en-US" altLang="ko-KR" dirty="0"/>
              <a:t>///  -&gt; </a:t>
            </a:r>
            <a:r>
              <a:rPr lang="ko-KR" altLang="en-US" dirty="0"/>
              <a:t>전부 측정단위에 의존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::::::::::::: </a:t>
            </a:r>
            <a:r>
              <a:rPr lang="ko-KR" altLang="en-US" dirty="0"/>
              <a:t>표준편차를 비교할 때는 변동계수</a:t>
            </a:r>
            <a:r>
              <a:rPr lang="en-US" altLang="ko-KR" dirty="0"/>
              <a:t>(CV), </a:t>
            </a:r>
            <a:r>
              <a:rPr lang="ko-KR" altLang="en-US" dirty="0"/>
              <a:t>공분산을 비교할 때는 상관계수 를 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4796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상관계수의 또다른 이름 </a:t>
            </a:r>
            <a:r>
              <a:rPr lang="en-US" altLang="ko-KR" dirty="0"/>
              <a:t>: </a:t>
            </a:r>
            <a:r>
              <a:rPr lang="ko-KR" altLang="en-US" dirty="0"/>
              <a:t>표준화 공분산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90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Amos</a:t>
            </a:r>
            <a:r>
              <a:rPr lang="ko-KR" altLang="en-US" dirty="0"/>
              <a:t>는 </a:t>
            </a:r>
            <a:r>
              <a:rPr lang="ko-KR" altLang="en-US" dirty="0" err="1"/>
              <a:t>결측값이</a:t>
            </a:r>
            <a:r>
              <a:rPr lang="ko-KR" altLang="en-US" dirty="0"/>
              <a:t> 있으면 안된다</a:t>
            </a:r>
            <a:r>
              <a:rPr lang="en-US" altLang="ko-KR" dirty="0"/>
              <a:t>. </a:t>
            </a:r>
            <a:r>
              <a:rPr lang="ko-KR" altLang="en-US" dirty="0"/>
              <a:t>반드시 처리를 해야함</a:t>
            </a:r>
            <a:r>
              <a:rPr lang="en-US" altLang="ko-KR" dirty="0"/>
              <a:t>.  (</a:t>
            </a:r>
            <a:r>
              <a:rPr lang="ko-KR" altLang="en-US" dirty="0"/>
              <a:t>제거를 하든</a:t>
            </a:r>
            <a:r>
              <a:rPr lang="en-US" altLang="ko-KR" dirty="0"/>
              <a:t>, </a:t>
            </a:r>
            <a:r>
              <a:rPr lang="ko-KR" altLang="en-US" dirty="0" err="1"/>
              <a:t>채워넣든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NMISS = </a:t>
            </a:r>
            <a:r>
              <a:rPr lang="ko-KR" altLang="en-US" dirty="0" err="1"/>
              <a:t>결측값의</a:t>
            </a:r>
            <a:r>
              <a:rPr lang="ko-KR" altLang="en-US" dirty="0"/>
              <a:t> 개수 출력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1911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Imputation </a:t>
            </a:r>
            <a:r>
              <a:rPr lang="ko-KR" altLang="en-US" dirty="0"/>
              <a:t>방법은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회귀대체</a:t>
            </a:r>
            <a:r>
              <a:rPr lang="en-US" altLang="ko-KR" dirty="0"/>
              <a:t>(</a:t>
            </a:r>
            <a:r>
              <a:rPr lang="ko-KR" altLang="en-US" dirty="0"/>
              <a:t>변수들의 관계를 고려해서</a:t>
            </a:r>
            <a:r>
              <a:rPr lang="en-US" altLang="ko-KR" dirty="0"/>
              <a:t>), 2. </a:t>
            </a:r>
            <a:r>
              <a:rPr lang="ko-KR" altLang="en-US" dirty="0"/>
              <a:t>확률적 회귀 대체</a:t>
            </a:r>
            <a:r>
              <a:rPr lang="en-US" altLang="ko-KR" dirty="0"/>
              <a:t>(1.</a:t>
            </a:r>
            <a:r>
              <a:rPr lang="ko-KR" altLang="en-US" dirty="0"/>
              <a:t> 개선</a:t>
            </a:r>
            <a:r>
              <a:rPr lang="en-US" altLang="ko-KR" dirty="0"/>
              <a:t>)  3. </a:t>
            </a:r>
            <a:r>
              <a:rPr lang="ko-KR" altLang="en-US" dirty="0"/>
              <a:t>베이지안 대체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이를 통해 얻어지는 데이터</a:t>
            </a:r>
            <a:r>
              <a:rPr lang="en-US" altLang="ko-KR" dirty="0"/>
              <a:t>set</a:t>
            </a:r>
            <a:r>
              <a:rPr lang="ko-KR" altLang="en-US" dirty="0"/>
              <a:t>을 통해 분석시행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058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D1ED53F-AD24-43D3-ABD8-04DED0188EB2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lang="en-US" altLang="ko-KR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SEM</a:t>
            </a:r>
            <a:r>
              <a:rPr lang="ko-KR" altLang="en-US" dirty="0"/>
              <a:t>은 보다 정확히 </a:t>
            </a:r>
            <a:r>
              <a:rPr lang="en-US" altLang="ko-KR" dirty="0"/>
              <a:t>LSEM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비선형 구조방정식도 있음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en-US" altLang="ko-KR" dirty="0"/>
              <a:t>AMOS</a:t>
            </a:r>
            <a:r>
              <a:rPr lang="ko-KR" altLang="en-US" dirty="0"/>
              <a:t>는 선형만 다루는 </a:t>
            </a:r>
            <a:r>
              <a:rPr lang="en-US" altLang="ko-KR" dirty="0"/>
              <a:t>software. </a:t>
            </a:r>
            <a:r>
              <a:rPr lang="ko-KR" altLang="en-US" dirty="0"/>
              <a:t>비선형을 다루려면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software</a:t>
            </a:r>
            <a:r>
              <a:rPr lang="ko-KR" altLang="en-US" dirty="0"/>
              <a:t>을 다뤄야함 </a:t>
            </a:r>
            <a:r>
              <a:rPr lang="en-US" altLang="ko-KR" dirty="0"/>
              <a:t>(</a:t>
            </a:r>
            <a:r>
              <a:rPr lang="en-US" altLang="ko-KR" dirty="0" err="1"/>
              <a:t>ex.SAS</a:t>
            </a:r>
            <a:r>
              <a:rPr lang="en-US" altLang="ko-KR" dirty="0"/>
              <a:t>)</a:t>
            </a:r>
          </a:p>
          <a:p>
            <a:pPr eaLnBrk="1" hangingPunct="1"/>
            <a:r>
              <a:rPr lang="en-US" altLang="ko-KR" dirty="0"/>
              <a:t>LSEM</a:t>
            </a:r>
            <a:r>
              <a:rPr lang="ko-KR" altLang="en-US" dirty="0"/>
              <a:t>은 인과관계를 포괄하는 개념으로 다룸</a:t>
            </a:r>
            <a:r>
              <a:rPr lang="en-US" altLang="ko-KR" dirty="0"/>
              <a:t>.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410740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경고문은 </a:t>
            </a:r>
            <a:r>
              <a:rPr lang="en-US" altLang="ko-KR" dirty="0"/>
              <a:t>Missing Observation</a:t>
            </a:r>
            <a:r>
              <a:rPr lang="ko-KR" altLang="en-US" dirty="0"/>
              <a:t>이 발생했을 때</a:t>
            </a:r>
            <a:r>
              <a:rPr lang="en-US" altLang="ko-KR" dirty="0"/>
              <a:t>, </a:t>
            </a:r>
            <a:r>
              <a:rPr lang="ko-KR" altLang="en-US" dirty="0"/>
              <a:t>나타나는 문구</a:t>
            </a:r>
            <a:r>
              <a:rPr lang="en-US" altLang="ko-KR" dirty="0"/>
              <a:t>. </a:t>
            </a:r>
            <a:r>
              <a:rPr lang="ko-KR" altLang="en-US" dirty="0"/>
              <a:t>멈춰진다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해결방안은 </a:t>
            </a:r>
            <a:r>
              <a:rPr lang="en-US" altLang="ko-KR" dirty="0"/>
              <a:t>Estimation </a:t>
            </a:r>
            <a:r>
              <a:rPr lang="ko-KR" altLang="en-US" dirty="0" err="1"/>
              <a:t>탭에가서</a:t>
            </a:r>
            <a:r>
              <a:rPr lang="ko-KR" altLang="en-US" dirty="0"/>
              <a:t> </a:t>
            </a:r>
            <a:r>
              <a:rPr lang="en-US" altLang="ko-KR" dirty="0"/>
              <a:t>Estimate means and intercepts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67</a:t>
            </a:r>
            <a:r>
              <a:rPr lang="ko-KR" altLang="en-US" dirty="0"/>
              <a:t>슬라이드 참고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Fully Information ML (</a:t>
            </a:r>
            <a:r>
              <a:rPr lang="ko-KR" altLang="en-US" dirty="0" err="1"/>
              <a:t>결측값</a:t>
            </a:r>
            <a:r>
              <a:rPr lang="ko-KR" altLang="en-US" dirty="0"/>
              <a:t> 대체해가면서 </a:t>
            </a:r>
            <a:r>
              <a:rPr lang="ko-KR" altLang="en-US" dirty="0" err="1"/>
              <a:t>모수</a:t>
            </a:r>
            <a:r>
              <a:rPr lang="ko-KR" altLang="en-US" dirty="0"/>
              <a:t> 추정하는 </a:t>
            </a:r>
            <a:r>
              <a:rPr lang="en-US" altLang="ko-KR" dirty="0"/>
              <a:t>ML)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8385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대체는 위험하니까 </a:t>
            </a:r>
            <a:r>
              <a:rPr lang="ko-KR" altLang="en-US" dirty="0" err="1"/>
              <a:t>조심히</a:t>
            </a:r>
            <a:r>
              <a:rPr lang="ko-KR" altLang="en-US" dirty="0"/>
              <a:t> 써야하는 방법임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0623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FIML</a:t>
            </a:r>
            <a:r>
              <a:rPr lang="ko-KR" altLang="en-US" dirty="0"/>
              <a:t> 방법을 쓸 때는 수정지수를 구할 수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FIML </a:t>
            </a:r>
            <a:r>
              <a:rPr lang="ko-KR" altLang="en-US" dirty="0"/>
              <a:t>의 경우 이를 해제 해야함</a:t>
            </a:r>
            <a:r>
              <a:rPr lang="en-US" altLang="ko-KR" dirty="0"/>
              <a:t>. (</a:t>
            </a:r>
            <a:r>
              <a:rPr lang="ko-KR" altLang="en-US" dirty="0"/>
              <a:t>처음 체크했던 </a:t>
            </a:r>
            <a:r>
              <a:rPr lang="en-US" altLang="ko-KR" dirty="0"/>
              <a:t>8</a:t>
            </a:r>
            <a:r>
              <a:rPr lang="ko-KR" altLang="en-US" dirty="0"/>
              <a:t>개중 하나를 해제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(FIML</a:t>
            </a:r>
            <a:r>
              <a:rPr lang="ko-KR" altLang="en-US" dirty="0"/>
              <a:t>은 </a:t>
            </a:r>
            <a:r>
              <a:rPr lang="ko-KR" altLang="en-US" dirty="0" err="1"/>
              <a:t>결측치가</a:t>
            </a:r>
            <a:r>
              <a:rPr lang="ko-KR" altLang="en-US" dirty="0"/>
              <a:t> 있을 때 사용하는 방법론이고</a:t>
            </a:r>
            <a:r>
              <a:rPr lang="en-US" altLang="ko-KR" dirty="0"/>
              <a:t>, </a:t>
            </a:r>
            <a:r>
              <a:rPr lang="ko-KR" altLang="en-US" dirty="0"/>
              <a:t>그렇기에 오히려 체크함으로써 위에서 문제가</a:t>
            </a:r>
            <a:r>
              <a:rPr lang="en-US" altLang="ko-KR" dirty="0"/>
              <a:t> </a:t>
            </a:r>
            <a:r>
              <a:rPr lang="ko-KR" altLang="en-US" dirty="0"/>
              <a:t>생긴 상황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47657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68883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왼쪽으로 치우쳐진 경우 </a:t>
            </a:r>
            <a:r>
              <a:rPr lang="en-US" altLang="ko-KR" dirty="0"/>
              <a:t>Log</a:t>
            </a:r>
            <a:r>
              <a:rPr lang="ko-KR" altLang="en-US" dirty="0"/>
              <a:t>변환했을 때 이쁘게 나옴</a:t>
            </a:r>
            <a:r>
              <a:rPr lang="en-US" altLang="ko-KR" dirty="0"/>
              <a:t>. </a:t>
            </a:r>
            <a:r>
              <a:rPr lang="ko-KR" altLang="en-US" dirty="0"/>
              <a:t>굉장히 치우쳐진 경우는 그 이상의 변환도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5807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/>
              <a:t>경험적인 표본 기준임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아무런 근거는 없음</a:t>
            </a:r>
            <a:r>
              <a:rPr lang="en-US" altLang="ko-KR" dirty="0"/>
              <a:t>.)</a:t>
            </a:r>
          </a:p>
        </p:txBody>
      </p:sp>
      <p:sp>
        <p:nvSpPr>
          <p:cNvPr id="809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C5DEA5A4-99A2-4DE1-B4F3-EE9B9B7E3D22}" type="slidenum">
              <a:rPr lang="en-US" altLang="ko-KR" sz="12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72</a:t>
            </a:fld>
            <a:endParaRPr lang="en-US" altLang="ko-KR" sz="12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579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잠재변수</a:t>
            </a:r>
            <a:r>
              <a:rPr lang="en-US" altLang="ko-KR" dirty="0"/>
              <a:t>(k)</a:t>
            </a:r>
            <a:r>
              <a:rPr lang="ko-KR" altLang="en-US" dirty="0"/>
              <a:t>가 클수록 표본크기는 커짐</a:t>
            </a:r>
            <a:r>
              <a:rPr lang="en-US" altLang="ko-KR" dirty="0"/>
              <a:t>.  (r</a:t>
            </a:r>
            <a:r>
              <a:rPr lang="ko-KR" altLang="en-US" dirty="0"/>
              <a:t>은 </a:t>
            </a:r>
            <a:r>
              <a:rPr lang="ko-KR" altLang="en-US" dirty="0" err="1"/>
              <a:t>작아짐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관찰변수</a:t>
            </a:r>
            <a:r>
              <a:rPr lang="en-US" altLang="ko-KR" dirty="0"/>
              <a:t>(p)</a:t>
            </a:r>
            <a:r>
              <a:rPr lang="ko-KR" altLang="en-US" dirty="0"/>
              <a:t>가 클수록 표본크기는 </a:t>
            </a:r>
            <a:r>
              <a:rPr lang="ko-KR" altLang="en-US" dirty="0" err="1"/>
              <a:t>작아짐</a:t>
            </a:r>
            <a:r>
              <a:rPr lang="en-US" altLang="ko-KR" dirty="0"/>
              <a:t>. (r</a:t>
            </a:r>
            <a:r>
              <a:rPr lang="ko-KR" altLang="en-US" dirty="0"/>
              <a:t>은 커짐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7855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‘153</a:t>
            </a:r>
            <a:r>
              <a:rPr lang="ko-KR" altLang="en-US" dirty="0"/>
              <a:t>개</a:t>
            </a:r>
            <a:r>
              <a:rPr lang="en-US" altLang="ko-KR" dirty="0"/>
              <a:t>’,’156</a:t>
            </a:r>
            <a:r>
              <a:rPr lang="ko-KR" altLang="en-US" dirty="0"/>
              <a:t>개</a:t>
            </a:r>
            <a:r>
              <a:rPr lang="en-US" altLang="ko-KR" dirty="0"/>
              <a:t>’</a:t>
            </a:r>
            <a:r>
              <a:rPr lang="ko-KR" altLang="en-US" dirty="0"/>
              <a:t>를 계산해줌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회귀분석에서 표본크기 계산 책을 참고하면 더 알 수 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5001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ko-KR" altLang="en-US" dirty="0" err="1"/>
              <a:t>산점도를</a:t>
            </a:r>
            <a:r>
              <a:rPr lang="ko-KR" altLang="en-US" dirty="0"/>
              <a:t> </a:t>
            </a:r>
            <a:r>
              <a:rPr lang="ko-KR" altLang="en-US" dirty="0" err="1"/>
              <a:t>그리는걸</a:t>
            </a:r>
            <a:r>
              <a:rPr lang="ko-KR" altLang="en-US" dirty="0"/>
              <a:t> 습관화하기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5245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다중공선성을</a:t>
            </a:r>
            <a:r>
              <a:rPr lang="ko-KR" altLang="en-US" dirty="0"/>
              <a:t> 고려해주는 </a:t>
            </a:r>
            <a:r>
              <a:rPr lang="ko-KR" altLang="en-US" dirty="0" err="1"/>
              <a:t>고유값도</a:t>
            </a:r>
            <a:r>
              <a:rPr lang="ko-KR" altLang="en-US" dirty="0"/>
              <a:t> 출력함</a:t>
            </a:r>
            <a:r>
              <a:rPr lang="en-US" altLang="ko-KR" dirty="0"/>
              <a:t>. (Eigenvalues)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5708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LISREL </a:t>
            </a:r>
            <a:r>
              <a:rPr lang="ko-KR" altLang="en-US" dirty="0"/>
              <a:t>이라는 </a:t>
            </a:r>
            <a:r>
              <a:rPr lang="en-US" altLang="ko-KR" dirty="0"/>
              <a:t>software</a:t>
            </a:r>
            <a:r>
              <a:rPr lang="ko-KR" altLang="en-US" dirty="0"/>
              <a:t>는 </a:t>
            </a:r>
            <a:r>
              <a:rPr lang="en-US" altLang="ko-KR" dirty="0"/>
              <a:t>LISREL</a:t>
            </a:r>
            <a:r>
              <a:rPr lang="ko-KR" altLang="en-US" dirty="0"/>
              <a:t>표기법</a:t>
            </a:r>
            <a:r>
              <a:rPr lang="en-US" altLang="ko-KR" dirty="0"/>
              <a:t>(</a:t>
            </a:r>
            <a:r>
              <a:rPr lang="ko-KR" altLang="en-US" dirty="0"/>
              <a:t>문법</a:t>
            </a:r>
            <a:r>
              <a:rPr lang="en-US" altLang="ko-KR" dirty="0"/>
              <a:t>) </a:t>
            </a:r>
            <a:r>
              <a:rPr lang="ko-KR" altLang="en-US" dirty="0"/>
              <a:t>을 먼저 배워야함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COSAN , RAM , LINEQS</a:t>
            </a:r>
            <a:r>
              <a:rPr lang="ko-KR" altLang="en-US" dirty="0"/>
              <a:t>도 마찬가지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LISREL</a:t>
            </a:r>
            <a:r>
              <a:rPr lang="ko-KR" altLang="en-US" dirty="0"/>
              <a:t> 표기법이 대표적이고</a:t>
            </a:r>
            <a:r>
              <a:rPr lang="en-US" altLang="ko-KR" dirty="0"/>
              <a:t>, </a:t>
            </a:r>
            <a:r>
              <a:rPr lang="ko-KR" altLang="en-US" dirty="0"/>
              <a:t>앞으로 다룰 표기법은 이에 해당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‘LISREL</a:t>
            </a:r>
            <a:r>
              <a:rPr lang="ko-KR" altLang="en-US" dirty="0"/>
              <a:t>로 표현하였다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구조방정식 모형을 </a:t>
            </a:r>
            <a:r>
              <a:rPr lang="en-US" altLang="ko-KR" dirty="0"/>
              <a:t>LISREL </a:t>
            </a:r>
            <a:r>
              <a:rPr lang="ko-KR" altLang="en-US" dirty="0"/>
              <a:t>소프트웨어를 사용하였다</a:t>
            </a:r>
            <a:r>
              <a:rPr lang="en-US" altLang="ko-KR" dirty="0"/>
              <a:t>.’ </a:t>
            </a:r>
            <a:r>
              <a:rPr lang="ko-KR" altLang="en-US" dirty="0"/>
              <a:t>라는 뜻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CALIS </a:t>
            </a:r>
            <a:r>
              <a:rPr lang="ko-KR" altLang="en-US" dirty="0"/>
              <a:t>는 </a:t>
            </a:r>
            <a:r>
              <a:rPr lang="en-US" altLang="ko-KR" dirty="0"/>
              <a:t>SAS</a:t>
            </a:r>
            <a:r>
              <a:rPr lang="ko-KR" altLang="en-US" dirty="0"/>
              <a:t>에 있는 프로시저</a:t>
            </a:r>
            <a:r>
              <a:rPr lang="en-US" altLang="ko-KR" dirty="0"/>
              <a:t>(?)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39430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변량 선형회귀만 </a:t>
            </a:r>
            <a:r>
              <a:rPr lang="ko-KR" altLang="en-US" dirty="0" err="1"/>
              <a:t>할수있다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56248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Beta1 = 171.544 </a:t>
            </a:r>
            <a:r>
              <a:rPr lang="ko-KR" altLang="en-US" dirty="0"/>
              <a:t>가 관심사</a:t>
            </a:r>
            <a:r>
              <a:rPr lang="en-US" altLang="ko-KR" dirty="0"/>
              <a:t>. (</a:t>
            </a:r>
            <a:r>
              <a:rPr lang="ko-KR" altLang="en-US" dirty="0"/>
              <a:t>혈압</a:t>
            </a:r>
            <a:r>
              <a:rPr lang="en-US" altLang="ko-KR" dirty="0"/>
              <a:t>1</a:t>
            </a:r>
            <a:r>
              <a:rPr lang="ko-KR" altLang="en-US" dirty="0"/>
              <a:t>단위 올라가면 연봉이 </a:t>
            </a:r>
            <a:r>
              <a:rPr lang="en-US" altLang="ko-KR" dirty="0"/>
              <a:t>171</a:t>
            </a:r>
            <a:r>
              <a:rPr lang="ko-KR" altLang="en-US" dirty="0"/>
              <a:t>만원 올라간다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주의</a:t>
            </a:r>
            <a:r>
              <a:rPr lang="en-US" altLang="ko-KR" dirty="0"/>
              <a:t>! </a:t>
            </a:r>
            <a:r>
              <a:rPr lang="ko-KR" altLang="en-US" dirty="0"/>
              <a:t>인과관계의 방향은 통계적으로 결정할 수 없다는 것을 반증한다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39387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SMC(Squared Multiple Correlation) = R^2 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57091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혈압이 급여에 연관이 큰 것은</a:t>
            </a:r>
            <a:r>
              <a:rPr lang="en-US" altLang="ko-KR" dirty="0"/>
              <a:t>, </a:t>
            </a:r>
            <a:r>
              <a:rPr lang="ko-KR" altLang="en-US" dirty="0"/>
              <a:t>나이라는 제 </a:t>
            </a:r>
            <a:r>
              <a:rPr lang="en-US" altLang="ko-KR" dirty="0"/>
              <a:t>3</a:t>
            </a:r>
            <a:r>
              <a:rPr lang="ko-KR" altLang="en-US" dirty="0"/>
              <a:t>의 변수때문에 연관이 큰 것으로 보이는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나이라는 변수를 통제해야 함</a:t>
            </a:r>
            <a:r>
              <a:rPr lang="en-US" altLang="ko-KR" dirty="0"/>
              <a:t>. (</a:t>
            </a:r>
            <a:r>
              <a:rPr lang="ko-KR" altLang="en-US" dirty="0"/>
              <a:t>상태를 같도록 만들어야 함</a:t>
            </a:r>
            <a:r>
              <a:rPr lang="en-US" altLang="ko-KR" dirty="0"/>
              <a:t>.- </a:t>
            </a:r>
            <a:r>
              <a:rPr lang="ko-KR" altLang="en-US" dirty="0"/>
              <a:t>나이를 같은 사람만 취급해야 함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데이터를 수집할 때 통제를 못했으면 통계적으로 통제함</a:t>
            </a:r>
            <a:r>
              <a:rPr lang="en-US" altLang="ko-KR" dirty="0"/>
              <a:t>. </a:t>
            </a:r>
            <a:r>
              <a:rPr lang="ko-KR" altLang="en-US" dirty="0"/>
              <a:t>이 방법으로 편상관계수 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다른 방법으로 층화</a:t>
            </a:r>
            <a:r>
              <a:rPr lang="en-US" altLang="ko-KR" dirty="0"/>
              <a:t>(strata)</a:t>
            </a:r>
            <a:r>
              <a:rPr lang="ko-KR" altLang="en-US" dirty="0"/>
              <a:t>를 사용해서 통제할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차상관 </a:t>
            </a:r>
            <a:r>
              <a:rPr lang="en-US" altLang="ko-KR" dirty="0"/>
              <a:t>: </a:t>
            </a:r>
            <a:r>
              <a:rPr lang="ko-KR" altLang="en-US" dirty="0"/>
              <a:t>그냥 상관계수임</a:t>
            </a:r>
            <a:r>
              <a:rPr lang="en-US" altLang="ko-KR" dirty="0"/>
              <a:t>(</a:t>
            </a:r>
            <a:r>
              <a:rPr lang="ko-KR" altLang="en-US" dirty="0" err="1"/>
              <a:t>피어슨의</a:t>
            </a:r>
            <a:r>
              <a:rPr lang="ko-KR" altLang="en-US" dirty="0"/>
              <a:t> </a:t>
            </a:r>
            <a:r>
              <a:rPr lang="ko-KR" altLang="en-US" dirty="0" err="1"/>
              <a:t>상관게수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제어변수 </a:t>
            </a:r>
            <a:r>
              <a:rPr lang="en-US" altLang="ko-KR" dirty="0"/>
              <a:t>: </a:t>
            </a:r>
            <a:r>
              <a:rPr lang="ko-KR" altLang="en-US" dirty="0"/>
              <a:t>통제변수를 의미함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5351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오차변수 </a:t>
            </a:r>
            <a:r>
              <a:rPr lang="en-US" altLang="ko-KR" dirty="0"/>
              <a:t>: </a:t>
            </a:r>
            <a:r>
              <a:rPr lang="ko-KR" altLang="en-US" dirty="0"/>
              <a:t>설명되고 남은 변수 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내생 오차변수의 연관성은 편상관을 뜻한다</a:t>
            </a:r>
            <a:r>
              <a:rPr lang="en-US" altLang="ko-KR" dirty="0"/>
              <a:t>. (</a:t>
            </a:r>
            <a:r>
              <a:rPr lang="ko-KR" altLang="en-US" dirty="0"/>
              <a:t>나머지의 의미이기 때문임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x2 : </a:t>
            </a:r>
            <a:r>
              <a:rPr lang="ko-KR" altLang="en-US" dirty="0"/>
              <a:t>나이</a:t>
            </a:r>
            <a:r>
              <a:rPr lang="en-US" altLang="ko-KR" dirty="0"/>
              <a:t>, x1 : </a:t>
            </a:r>
            <a:r>
              <a:rPr lang="ko-KR" altLang="en-US" dirty="0"/>
              <a:t>급여</a:t>
            </a:r>
            <a:r>
              <a:rPr lang="en-US" altLang="ko-KR" dirty="0"/>
              <a:t>, y : </a:t>
            </a:r>
            <a:r>
              <a:rPr lang="ko-KR" altLang="en-US" dirty="0"/>
              <a:t>혈압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0714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다중회귀는 편상관계수를 계산하는것과 완전히 동일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다중회귀분석은 통제변수를 다룰 때 사용하는 것</a:t>
            </a:r>
            <a:r>
              <a:rPr lang="en-US" altLang="ko-KR" dirty="0"/>
              <a:t>. (</a:t>
            </a:r>
            <a:r>
              <a:rPr lang="ko-KR" altLang="en-US" dirty="0"/>
              <a:t>서로가 서로를 통제함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X1</a:t>
            </a:r>
            <a:r>
              <a:rPr lang="ko-KR" altLang="en-US" dirty="0"/>
              <a:t>의 유의확률 </a:t>
            </a:r>
            <a:r>
              <a:rPr lang="en-US" altLang="ko-KR" dirty="0"/>
              <a:t>0.415</a:t>
            </a:r>
            <a:r>
              <a:rPr lang="ko-KR" altLang="en-US" dirty="0"/>
              <a:t>를 보면 </a:t>
            </a:r>
            <a:r>
              <a:rPr lang="en-US" altLang="ko-KR" dirty="0"/>
              <a:t>ppt84</a:t>
            </a:r>
            <a:r>
              <a:rPr lang="ko-KR" altLang="en-US" dirty="0"/>
              <a:t>의 유의확률과 완벽히 같음</a:t>
            </a:r>
            <a:r>
              <a:rPr lang="en-US" altLang="ko-KR" dirty="0"/>
              <a:t>. </a:t>
            </a:r>
            <a:r>
              <a:rPr lang="ko-KR" altLang="en-US" dirty="0"/>
              <a:t>같은 검정이라는 뜻임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다중회귀 결과와 단순회귀 결과는 당연히 달라질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다중회귀에서도 설명변수에 따라 그 값이 달라질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73341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88</a:t>
            </a:r>
            <a:r>
              <a:rPr lang="ko-KR" altLang="en-US" dirty="0"/>
              <a:t>페이지와 </a:t>
            </a:r>
            <a:r>
              <a:rPr lang="en-US" altLang="ko-KR" dirty="0"/>
              <a:t>87</a:t>
            </a:r>
            <a:r>
              <a:rPr lang="ko-KR" altLang="en-US" dirty="0"/>
              <a:t>페이지는 동치모형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페이지는 </a:t>
            </a:r>
            <a:r>
              <a:rPr lang="en-US" altLang="ko-KR" dirty="0"/>
              <a:t>SPSS</a:t>
            </a:r>
            <a:r>
              <a:rPr lang="ko-KR" altLang="en-US" dirty="0"/>
              <a:t>로 실행은 못하고 </a:t>
            </a:r>
            <a:r>
              <a:rPr lang="en-US" altLang="ko-KR" dirty="0"/>
              <a:t>, AMOS</a:t>
            </a:r>
            <a:r>
              <a:rPr lang="ko-KR" altLang="en-US" dirty="0"/>
              <a:t>로 얻어낸다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11365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0.1032</a:t>
            </a:r>
            <a:r>
              <a:rPr lang="ko-KR" altLang="en-US" dirty="0"/>
              <a:t>만 빼고 전부 유의한 상황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26229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다중회귀를 한 상황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DW </a:t>
            </a:r>
            <a:r>
              <a:rPr lang="ko-KR" altLang="en-US" dirty="0"/>
              <a:t>통계량은 횡단면 자료에서는 필요가 없음</a:t>
            </a:r>
            <a:r>
              <a:rPr lang="en-US" altLang="ko-KR" dirty="0"/>
              <a:t>.(1</a:t>
            </a:r>
            <a:r>
              <a:rPr lang="ko-KR" altLang="en-US" dirty="0"/>
              <a:t>시점의 여러 사람 데이터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DW </a:t>
            </a:r>
            <a:r>
              <a:rPr lang="ko-KR" altLang="en-US" dirty="0"/>
              <a:t>통계량은 종단면 자료에서</a:t>
            </a:r>
            <a:r>
              <a:rPr lang="en-US" altLang="ko-KR" dirty="0"/>
              <a:t>(</a:t>
            </a:r>
            <a:r>
              <a:rPr lang="ko-KR" altLang="en-US" dirty="0"/>
              <a:t>시계열 데이터</a:t>
            </a:r>
            <a:r>
              <a:rPr lang="en-US" altLang="ko-KR" dirty="0"/>
              <a:t>) </a:t>
            </a:r>
            <a:r>
              <a:rPr lang="ko-KR" altLang="en-US" dirty="0"/>
              <a:t>의미가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3880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수정된 </a:t>
            </a:r>
            <a:r>
              <a:rPr lang="en-US" altLang="ko-KR" dirty="0"/>
              <a:t>R^2</a:t>
            </a:r>
            <a:r>
              <a:rPr lang="ko-KR" altLang="en-US" dirty="0"/>
              <a:t>은 </a:t>
            </a:r>
            <a:r>
              <a:rPr lang="en-US" altLang="ko-KR" dirty="0"/>
              <a:t>%</a:t>
            </a:r>
            <a:r>
              <a:rPr lang="ko-KR" altLang="en-US" dirty="0"/>
              <a:t>도 아님</a:t>
            </a:r>
            <a:r>
              <a:rPr lang="en-US" altLang="ko-KR" dirty="0"/>
              <a:t>. </a:t>
            </a:r>
            <a:r>
              <a:rPr lang="ko-KR" altLang="en-US" dirty="0"/>
              <a:t>설명력의 측도도 아님</a:t>
            </a:r>
            <a:r>
              <a:rPr lang="en-US" altLang="ko-KR" dirty="0"/>
              <a:t>. </a:t>
            </a:r>
            <a:r>
              <a:rPr lang="ko-KR" altLang="en-US" dirty="0"/>
              <a:t>모형을 비교할 때 쓰는 지표</a:t>
            </a:r>
            <a:r>
              <a:rPr lang="en-US" altLang="ko-KR" dirty="0"/>
              <a:t>. (R^2</a:t>
            </a:r>
            <a:r>
              <a:rPr lang="ko-KR" altLang="en-US" dirty="0"/>
              <a:t>와 쓰이는 목적이 다르다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F</a:t>
            </a:r>
            <a:r>
              <a:rPr lang="ko-KR" altLang="en-US" dirty="0"/>
              <a:t>검정 </a:t>
            </a:r>
            <a:r>
              <a:rPr lang="en-US" altLang="ko-KR" dirty="0"/>
              <a:t>: 4</a:t>
            </a:r>
            <a:r>
              <a:rPr lang="ko-KR" altLang="en-US" dirty="0"/>
              <a:t>개의 변수가 모두 쓸모가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단순추론능력</a:t>
            </a:r>
            <a:r>
              <a:rPr lang="en-US" altLang="ko-KR" dirty="0"/>
              <a:t>, </a:t>
            </a:r>
            <a:r>
              <a:rPr lang="ko-KR" altLang="en-US" dirty="0"/>
              <a:t>계량능력을 지닌 사람들 뽑아 놓으면 창의력은 의미가 없다</a:t>
            </a:r>
            <a:r>
              <a:rPr lang="en-US" altLang="ko-KR" dirty="0"/>
              <a:t>. </a:t>
            </a:r>
            <a:r>
              <a:rPr lang="ko-KR" altLang="en-US" dirty="0"/>
              <a:t>라는 뜻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표준화 계수는 상대적으로 누가 더 큰 영향을 미치는지 확인 가능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16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우선적으로 그려야 할 것은 위의 경로도</a:t>
            </a:r>
            <a:r>
              <a:rPr lang="en-US" altLang="ko-KR" dirty="0"/>
              <a:t>. AMOS</a:t>
            </a:r>
            <a:r>
              <a:rPr lang="ko-KR" altLang="en-US" dirty="0"/>
              <a:t>가 스스로 그려주지 않고</a:t>
            </a:r>
            <a:r>
              <a:rPr lang="en-US" altLang="ko-KR" dirty="0"/>
              <a:t>, </a:t>
            </a:r>
            <a:r>
              <a:rPr lang="ko-KR" altLang="en-US" dirty="0"/>
              <a:t>우리가 그려서 수행하게 만들어야 함</a:t>
            </a:r>
            <a:r>
              <a:rPr lang="en-US" altLang="ko-KR" dirty="0"/>
              <a:t>. </a:t>
            </a:r>
            <a:r>
              <a:rPr lang="ko-KR" altLang="en-US" dirty="0"/>
              <a:t>이게 구조방정식이 </a:t>
            </a:r>
            <a:r>
              <a:rPr lang="en-US" altLang="ko-KR" dirty="0"/>
              <a:t>CFA</a:t>
            </a:r>
            <a:r>
              <a:rPr lang="ko-KR" altLang="en-US" dirty="0"/>
              <a:t>인 이유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잠재변수가 없는 구조방정식 모형 </a:t>
            </a:r>
            <a:r>
              <a:rPr lang="en-US" altLang="ko-KR" dirty="0"/>
              <a:t>: </a:t>
            </a:r>
            <a:r>
              <a:rPr lang="ko-KR" altLang="en-US" dirty="0"/>
              <a:t>경로분석모형까지 다룸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(</a:t>
            </a:r>
            <a:r>
              <a:rPr lang="ko-KR" altLang="en-US" dirty="0"/>
              <a:t>노조활동</a:t>
            </a:r>
            <a:r>
              <a:rPr lang="en-US" altLang="ko-KR" dirty="0"/>
              <a:t>, </a:t>
            </a:r>
            <a:r>
              <a:rPr lang="ko-KR" altLang="en-US" dirty="0"/>
              <a:t>상사에 대한 </a:t>
            </a:r>
            <a:r>
              <a:rPr lang="ko-KR" altLang="en-US" dirty="0" err="1"/>
              <a:t>복종심</a:t>
            </a:r>
            <a:r>
              <a:rPr lang="en-US" altLang="ko-KR" dirty="0"/>
              <a:t>)</a:t>
            </a:r>
            <a:r>
              <a:rPr lang="ko-KR" altLang="en-US" dirty="0"/>
              <a:t>은 매개변수라고 말함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한쪽 화살표 </a:t>
            </a:r>
            <a:r>
              <a:rPr lang="en-US" altLang="ko-KR" dirty="0"/>
              <a:t>: </a:t>
            </a:r>
            <a:r>
              <a:rPr lang="ko-KR" altLang="en-US" dirty="0"/>
              <a:t>인과관계</a:t>
            </a:r>
            <a:r>
              <a:rPr lang="en-US" altLang="ko-KR" dirty="0"/>
              <a:t>, </a:t>
            </a:r>
            <a:r>
              <a:rPr lang="ko-KR" altLang="en-US" dirty="0"/>
              <a:t>양쪽 화살표 </a:t>
            </a:r>
            <a:r>
              <a:rPr lang="en-US" altLang="ko-KR" dirty="0"/>
              <a:t>: </a:t>
            </a:r>
            <a:r>
              <a:rPr lang="ko-KR" altLang="en-US" dirty="0"/>
              <a:t>연관관계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59904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SPSS </a:t>
            </a:r>
            <a:r>
              <a:rPr lang="ko-KR" altLang="en-US" dirty="0"/>
              <a:t>회귀분석은 기본적으로 외생변수들 간의 상관이 있다는 가정함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독립변수는 종속변수가 아니다</a:t>
            </a:r>
            <a:r>
              <a:rPr lang="en-US" altLang="ko-KR" dirty="0"/>
              <a:t>’</a:t>
            </a:r>
            <a:r>
              <a:rPr lang="ko-KR" altLang="en-US" dirty="0"/>
              <a:t>라는 뜻임</a:t>
            </a:r>
            <a:r>
              <a:rPr lang="en-US" altLang="ko-KR" dirty="0"/>
              <a:t>. (in dependent) </a:t>
            </a:r>
            <a:r>
              <a:rPr lang="ko-KR" altLang="en-US" dirty="0" err="1"/>
              <a:t>독립변수끼리는</a:t>
            </a:r>
            <a:r>
              <a:rPr lang="ko-KR" altLang="en-US" dirty="0"/>
              <a:t> 엄밀히 독립이지 않다</a:t>
            </a:r>
            <a:r>
              <a:rPr lang="en-US" altLang="ko-KR" dirty="0"/>
              <a:t>!!!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69508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‘F</a:t>
            </a:r>
            <a:r>
              <a:rPr lang="ko-KR" altLang="en-US" dirty="0"/>
              <a:t>검정은 모든 기울기가 다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‘ </a:t>
            </a:r>
            <a:r>
              <a:rPr lang="ko-KR" altLang="en-US" dirty="0"/>
              <a:t>를 검정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R^2</a:t>
            </a:r>
            <a:r>
              <a:rPr lang="ko-KR" altLang="en-US" dirty="0"/>
              <a:t>은 전체중에서 회귀계수의 설명비율 </a:t>
            </a:r>
            <a:r>
              <a:rPr lang="en-US" altLang="ko-KR" dirty="0"/>
              <a:t>(%</a:t>
            </a:r>
            <a:r>
              <a:rPr lang="ko-KR" altLang="en-US" dirty="0"/>
              <a:t>의 의미</a:t>
            </a:r>
            <a:r>
              <a:rPr lang="en-US" altLang="ko-KR" dirty="0"/>
              <a:t>.) – </a:t>
            </a:r>
            <a:r>
              <a:rPr lang="ko-KR" altLang="en-US" dirty="0"/>
              <a:t>결정계수</a:t>
            </a:r>
            <a:r>
              <a:rPr lang="en-US" altLang="ko-KR" dirty="0"/>
              <a:t>(Squared Multiple Correlation , Coefficient Correlation)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09211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표준화 </a:t>
            </a:r>
            <a:r>
              <a:rPr lang="en-US" altLang="ko-KR" dirty="0"/>
              <a:t>: (</a:t>
            </a:r>
            <a:r>
              <a:rPr lang="ko-KR" altLang="en-US" dirty="0" err="1"/>
              <a:t>원점수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표준편차</a:t>
            </a:r>
            <a:endParaRPr lang="en-US" altLang="ko-KR" dirty="0"/>
          </a:p>
          <a:p>
            <a:r>
              <a:rPr lang="ko-KR" altLang="en-US" dirty="0"/>
              <a:t>표준화 회귀계수는 측정단위에 </a:t>
            </a:r>
            <a:r>
              <a:rPr lang="ko-KR" altLang="en-US" dirty="0" err="1"/>
              <a:t>영향받지</a:t>
            </a:r>
            <a:r>
              <a:rPr lang="ko-KR" altLang="en-US" dirty="0"/>
              <a:t> 않는다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9460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불필요한 정보가 중복 되어있는 경우</a:t>
            </a:r>
            <a:r>
              <a:rPr lang="en-US" altLang="ko-KR" dirty="0"/>
              <a:t>. -&gt; </a:t>
            </a:r>
            <a:r>
              <a:rPr lang="ko-KR" altLang="en-US" dirty="0"/>
              <a:t>회귀계수를 신뢰할 수 없게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아주 중요한 변수인데</a:t>
            </a:r>
            <a:r>
              <a:rPr lang="en-US" altLang="ko-KR" dirty="0"/>
              <a:t>, </a:t>
            </a:r>
            <a:r>
              <a:rPr lang="ko-KR" altLang="en-US" dirty="0"/>
              <a:t>유의하지 않게 나옴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합성변수 </a:t>
            </a:r>
            <a:r>
              <a:rPr lang="en-US" altLang="ko-KR" dirty="0"/>
              <a:t>: </a:t>
            </a:r>
            <a:r>
              <a:rPr lang="ko-KR" altLang="en-US" dirty="0"/>
              <a:t>기존 변수들로 이루어진 함수</a:t>
            </a:r>
            <a:r>
              <a:rPr lang="en-US" altLang="ko-KR" dirty="0"/>
              <a:t>(</a:t>
            </a:r>
            <a:r>
              <a:rPr lang="ko-KR" altLang="en-US" dirty="0" err="1"/>
              <a:t>다중공선성이</a:t>
            </a:r>
            <a:r>
              <a:rPr lang="ko-KR" altLang="en-US" dirty="0"/>
              <a:t> 있을 때 주로 만들게 됨</a:t>
            </a:r>
            <a:r>
              <a:rPr lang="en-US" altLang="ko-KR" dirty="0"/>
              <a:t>. Ex. (x1 + x2) /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0019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공차한계가 작을수록 </a:t>
            </a:r>
            <a:r>
              <a:rPr lang="en-US" altLang="ko-KR" dirty="0"/>
              <a:t>, </a:t>
            </a:r>
            <a:r>
              <a:rPr lang="ko-KR" altLang="en-US" dirty="0" err="1"/>
              <a:t>다중공선성이</a:t>
            </a:r>
            <a:r>
              <a:rPr lang="ko-KR" altLang="en-US" dirty="0"/>
              <a:t> 심각하다</a:t>
            </a:r>
            <a:r>
              <a:rPr lang="en-US" altLang="ko-KR" dirty="0"/>
              <a:t>. ( &lt;0.1 )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R_k^2</a:t>
            </a:r>
            <a:r>
              <a:rPr lang="ko-KR" altLang="en-US" dirty="0"/>
              <a:t>은 한 설명변수와 다른 설명변수들 간의</a:t>
            </a:r>
            <a:r>
              <a:rPr lang="en-US" altLang="ko-KR" dirty="0"/>
              <a:t> R^2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13691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질적 설명변수</a:t>
            </a:r>
            <a:r>
              <a:rPr lang="en-US" altLang="ko-KR" dirty="0"/>
              <a:t>(</a:t>
            </a:r>
            <a:r>
              <a:rPr lang="ko-KR" altLang="en-US" dirty="0"/>
              <a:t>숫자가 아닌 설명변수</a:t>
            </a:r>
            <a:r>
              <a:rPr lang="en-US" altLang="ko-KR" dirty="0"/>
              <a:t>)</a:t>
            </a:r>
            <a:r>
              <a:rPr lang="ko-KR" altLang="en-US" dirty="0"/>
              <a:t>가 얼마든지 포함 될 수 있음</a:t>
            </a:r>
            <a:r>
              <a:rPr lang="en-US" altLang="ko-KR" dirty="0"/>
              <a:t>. </a:t>
            </a:r>
            <a:r>
              <a:rPr lang="ko-KR" altLang="en-US" dirty="0"/>
              <a:t>이때는 수치로 바꾸어서 사용해주어야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수치로 바꾼 변수를 </a:t>
            </a:r>
            <a:r>
              <a:rPr lang="ko-KR" altLang="en-US" dirty="0" err="1"/>
              <a:t>가변수</a:t>
            </a:r>
            <a:r>
              <a:rPr lang="en-US" altLang="ko-KR" dirty="0"/>
              <a:t>(Dummy variable)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가변수는 </a:t>
            </a:r>
            <a:r>
              <a:rPr lang="en-US" altLang="ko-KR" dirty="0"/>
              <a:t>Category</a:t>
            </a:r>
            <a:r>
              <a:rPr lang="ko-KR" altLang="en-US" dirty="0"/>
              <a:t>수 </a:t>
            </a:r>
            <a:r>
              <a:rPr lang="en-US" altLang="ko-KR" dirty="0"/>
              <a:t>- 1</a:t>
            </a:r>
            <a:r>
              <a:rPr lang="ko-KR" altLang="en-US" dirty="0"/>
              <a:t>개 만큼 필요함</a:t>
            </a:r>
            <a:r>
              <a:rPr lang="en-US" altLang="ko-KR" dirty="0"/>
              <a:t>. </a:t>
            </a:r>
            <a:r>
              <a:rPr lang="ko-KR" altLang="en-US" dirty="0"/>
              <a:t>또 가변수는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로만 이루어짐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11864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대학원졸의</a:t>
            </a:r>
            <a:r>
              <a:rPr lang="ko-KR" altLang="en-US" dirty="0"/>
              <a:t> 평균은 </a:t>
            </a:r>
            <a:r>
              <a:rPr lang="en-US" altLang="ko-KR" dirty="0"/>
              <a:t> 0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고졸은 </a:t>
            </a:r>
            <a:r>
              <a:rPr lang="en-US" altLang="ko-KR" dirty="0"/>
              <a:t>3.255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이산자료는 상대적인 비교로 해석을 하게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단순회귀의 경우 고졸이 </a:t>
            </a:r>
            <a:r>
              <a:rPr lang="en-US" altLang="ko-KR" dirty="0"/>
              <a:t>pay</a:t>
            </a:r>
            <a:r>
              <a:rPr lang="ko-KR" altLang="en-US" dirty="0"/>
              <a:t>가 가장 높게 나온다</a:t>
            </a:r>
            <a:r>
              <a:rPr lang="en-US" altLang="ko-KR" dirty="0"/>
              <a:t>. (</a:t>
            </a:r>
            <a:r>
              <a:rPr lang="ko-KR" altLang="en-US" dirty="0"/>
              <a:t>다중회귀의 결과와 반대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Why? -&gt; </a:t>
            </a:r>
            <a:r>
              <a:rPr lang="ko-KR" altLang="en-US" dirty="0"/>
              <a:t>나머지를 통제하기 때문에 위와 같은 결과가 나오게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83466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역시 </a:t>
            </a:r>
            <a:r>
              <a:rPr lang="en-US" altLang="ko-KR" dirty="0"/>
              <a:t>AMOS</a:t>
            </a:r>
            <a:r>
              <a:rPr lang="ko-KR" altLang="en-US" dirty="0"/>
              <a:t>에서도 가변수를 만들어서 취급하면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경로도 </a:t>
            </a:r>
            <a:r>
              <a:rPr lang="en-US" altLang="ko-KR" dirty="0"/>
              <a:t>(a)</a:t>
            </a:r>
            <a:r>
              <a:rPr lang="ko-KR" altLang="en-US" dirty="0"/>
              <a:t>와 </a:t>
            </a:r>
            <a:r>
              <a:rPr lang="en-US" altLang="ko-KR" dirty="0"/>
              <a:t>(b)</a:t>
            </a:r>
            <a:r>
              <a:rPr lang="ko-KR" altLang="en-US" dirty="0"/>
              <a:t>는 동치모형</a:t>
            </a:r>
            <a:r>
              <a:rPr lang="en-US" altLang="ko-KR" dirty="0"/>
              <a:t>. </a:t>
            </a:r>
            <a:r>
              <a:rPr lang="ko-KR" altLang="en-US" dirty="0"/>
              <a:t>마치 이것은 교육변수가 통제모형이라는 것을 강하게 암시함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(a)</a:t>
            </a:r>
            <a:r>
              <a:rPr lang="ko-KR" altLang="en-US" dirty="0"/>
              <a:t>로 할 것인지</a:t>
            </a:r>
            <a:r>
              <a:rPr lang="en-US" altLang="ko-KR" dirty="0"/>
              <a:t>, (b)</a:t>
            </a:r>
            <a:r>
              <a:rPr lang="ko-KR" altLang="en-US" dirty="0"/>
              <a:t>로 할 것인지는 우리의 몫이다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69456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 </a:t>
            </a:r>
            <a:r>
              <a:rPr lang="ko-KR" altLang="en-US" dirty="0" err="1"/>
              <a:t>가변수</a:t>
            </a:r>
            <a:r>
              <a:rPr lang="ko-KR" altLang="en-US" dirty="0"/>
              <a:t> 처리를 안 하고도 분석하는 방법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23630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공변량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연속형 독립변수</a:t>
            </a:r>
            <a:endParaRPr lang="en-US" altLang="ko-KR" dirty="0"/>
          </a:p>
          <a:p>
            <a:r>
              <a:rPr lang="ko-KR" altLang="en-US" dirty="0"/>
              <a:t>고정요인 </a:t>
            </a:r>
            <a:r>
              <a:rPr lang="en-US" altLang="ko-KR" dirty="0"/>
              <a:t>: </a:t>
            </a:r>
            <a:r>
              <a:rPr lang="ko-KR" altLang="en-US" dirty="0"/>
              <a:t>질적인 독립변수 </a:t>
            </a:r>
            <a:r>
              <a:rPr lang="en-US" altLang="ko-KR" dirty="0">
                <a:sym typeface="Wingdings" panose="05000000000000000000" pitchFamily="2" charset="2"/>
              </a:rPr>
              <a:t> SPSS</a:t>
            </a:r>
            <a:r>
              <a:rPr lang="ko-KR" altLang="en-US" dirty="0">
                <a:sym typeface="Wingdings" panose="05000000000000000000" pitchFamily="2" charset="2"/>
              </a:rPr>
              <a:t>에서 본인이 가변수를 만들어서 분석한다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222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일차에는 잠재변수가 없는 구조방정식 모형을 다룰 것임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잠재변수는 외생</a:t>
            </a:r>
            <a:r>
              <a:rPr lang="en-US" altLang="ko-KR" dirty="0"/>
              <a:t>,</a:t>
            </a:r>
            <a:r>
              <a:rPr lang="ko-KR" altLang="en-US" dirty="0"/>
              <a:t>내생만 따지면 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사회경제적상태 </a:t>
            </a:r>
            <a:r>
              <a:rPr lang="en-US" altLang="ko-KR" dirty="0"/>
              <a:t>: </a:t>
            </a:r>
            <a:r>
              <a:rPr lang="ko-KR" altLang="en-US" dirty="0"/>
              <a:t>외생변수</a:t>
            </a:r>
            <a:r>
              <a:rPr lang="en-US" altLang="ko-KR" dirty="0"/>
              <a:t>, 67</a:t>
            </a:r>
            <a:r>
              <a:rPr lang="ko-KR" altLang="en-US" dirty="0"/>
              <a:t>년</a:t>
            </a:r>
            <a:r>
              <a:rPr lang="en-US" altLang="ko-KR" dirty="0"/>
              <a:t>, 71</a:t>
            </a:r>
            <a:r>
              <a:rPr lang="ko-KR" altLang="en-US" dirty="0"/>
              <a:t>년 소외감 </a:t>
            </a:r>
            <a:r>
              <a:rPr lang="en-US" altLang="ko-KR" dirty="0"/>
              <a:t>: </a:t>
            </a:r>
            <a:r>
              <a:rPr lang="ko-KR" altLang="en-US" dirty="0"/>
              <a:t>내생변수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1196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2684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 </a:t>
            </a:r>
            <a:r>
              <a:rPr lang="en-US" altLang="ko-KR" dirty="0"/>
              <a:t>: ‘</a:t>
            </a:r>
            <a:r>
              <a:rPr lang="ko-KR" altLang="en-US" dirty="0"/>
              <a:t>실제 데이터의 분산</a:t>
            </a:r>
            <a:r>
              <a:rPr lang="en-US" altLang="ko-KR" dirty="0"/>
              <a:t>-</a:t>
            </a:r>
            <a:r>
              <a:rPr lang="ko-KR" altLang="en-US" dirty="0"/>
              <a:t>공분산 과 가설검정을 통해 얻어진 분산</a:t>
            </a:r>
            <a:r>
              <a:rPr lang="en-US" altLang="ko-KR" dirty="0"/>
              <a:t>-</a:t>
            </a:r>
            <a:r>
              <a:rPr lang="ko-KR" altLang="en-US" dirty="0"/>
              <a:t>공분산이 얼마나 </a:t>
            </a:r>
            <a:r>
              <a:rPr lang="ko-KR" altLang="en-US" dirty="0" err="1"/>
              <a:t>비슷한가</a:t>
            </a:r>
            <a:r>
              <a:rPr lang="en-US" altLang="ko-KR" dirty="0"/>
              <a:t>’</a:t>
            </a:r>
            <a:r>
              <a:rPr lang="ko-KR" altLang="en-US" dirty="0"/>
              <a:t>를 나타냄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적합도가 나쁘다면</a:t>
            </a:r>
            <a:r>
              <a:rPr lang="en-US" altLang="ko-KR" dirty="0"/>
              <a:t>, </a:t>
            </a:r>
            <a:r>
              <a:rPr lang="ko-KR" altLang="en-US" dirty="0"/>
              <a:t>모형자체가 안 좋기 때문에 얻어진 수치들을 신뢰할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처음 돌리면 적합도가 나쁘다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수정지수 </a:t>
            </a:r>
            <a:r>
              <a:rPr lang="en-US" altLang="ko-KR" dirty="0"/>
              <a:t>-&gt; </a:t>
            </a:r>
            <a:r>
              <a:rPr lang="ko-KR" altLang="en-US" dirty="0"/>
              <a:t>이렇게 수정하면 적합도가 좋아진다는 가이드를 제공해주는 지수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:: </a:t>
            </a:r>
            <a:r>
              <a:rPr lang="ko-KR" altLang="en-US" dirty="0"/>
              <a:t>가설모형 </a:t>
            </a:r>
            <a:r>
              <a:rPr lang="en-US" altLang="ko-KR" dirty="0"/>
              <a:t>-&gt; </a:t>
            </a:r>
            <a:r>
              <a:rPr lang="ko-KR" altLang="en-US" dirty="0"/>
              <a:t>수정모형</a:t>
            </a:r>
            <a:r>
              <a:rPr lang="en-US" altLang="ko-KR" dirty="0"/>
              <a:t>1 -&gt;</a:t>
            </a:r>
            <a:r>
              <a:rPr lang="ko-KR" altLang="en-US" dirty="0"/>
              <a:t> 수정모형</a:t>
            </a:r>
            <a:r>
              <a:rPr lang="en-US" altLang="ko-KR" dirty="0"/>
              <a:t>2 -&gt; … -&gt; </a:t>
            </a:r>
            <a:r>
              <a:rPr lang="ko-KR" altLang="en-US" dirty="0"/>
              <a:t>최종모형 의 과정을 지님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:: </a:t>
            </a:r>
            <a:r>
              <a:rPr lang="ko-KR" altLang="en-US" dirty="0"/>
              <a:t>우리의 목표 </a:t>
            </a:r>
            <a:r>
              <a:rPr lang="en-US" altLang="ko-KR" dirty="0"/>
              <a:t>: </a:t>
            </a:r>
            <a:r>
              <a:rPr lang="ko-KR" altLang="en-US" dirty="0"/>
              <a:t>적합도가 높으면서 간명한 모형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41384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주의</a:t>
            </a:r>
            <a:r>
              <a:rPr lang="en-US" altLang="ko-KR" dirty="0"/>
              <a:t>!! </a:t>
            </a:r>
            <a:r>
              <a:rPr lang="ko-KR" altLang="en-US" dirty="0"/>
              <a:t>화살표를 그은 것은 가설이지만</a:t>
            </a:r>
            <a:r>
              <a:rPr lang="en-US" altLang="ko-KR" dirty="0"/>
              <a:t>, </a:t>
            </a:r>
            <a:r>
              <a:rPr lang="ko-KR" altLang="en-US" dirty="0"/>
              <a:t>긋지 않은 것도 가설임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주의</a:t>
            </a:r>
            <a:r>
              <a:rPr lang="en-US" altLang="ko-KR" dirty="0"/>
              <a:t>!! SUPPO</a:t>
            </a:r>
            <a:r>
              <a:rPr lang="ko-KR" altLang="en-US" dirty="0"/>
              <a:t>와 </a:t>
            </a:r>
            <a:r>
              <a:rPr lang="en-US" altLang="ko-KR" dirty="0"/>
              <a:t>DEFER</a:t>
            </a:r>
            <a:r>
              <a:rPr lang="ko-KR" altLang="en-US" dirty="0"/>
              <a:t>은 진짜 관련이 없을까</a:t>
            </a:r>
            <a:r>
              <a:rPr lang="en-US" altLang="ko-KR" dirty="0"/>
              <a:t>? -&gt; </a:t>
            </a:r>
            <a:r>
              <a:rPr lang="ko-KR" altLang="en-US" dirty="0"/>
              <a:t>잘 알아보고 하기</a:t>
            </a:r>
            <a:endParaRPr lang="en-US" altLang="ko-KR" dirty="0"/>
          </a:p>
          <a:p>
            <a:r>
              <a:rPr lang="ko-KR" altLang="en-US" dirty="0"/>
              <a:t>구조방정식 모형은 연립방정식 모형임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각각 별개로 계산 한 뒤 그 결과를 종합한다고 전체 감마</a:t>
            </a:r>
            <a:r>
              <a:rPr lang="en-US" altLang="ko-KR" dirty="0"/>
              <a:t>, </a:t>
            </a:r>
            <a:r>
              <a:rPr lang="ko-KR" altLang="en-US" dirty="0"/>
              <a:t>베타들을 추정하는게 아님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01233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Notes for model -&gt; Minimum was achieved </a:t>
            </a:r>
            <a:r>
              <a:rPr lang="ko-KR" altLang="en-US" dirty="0"/>
              <a:t>를 제일 먼저 봐야함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Warning Messages </a:t>
            </a:r>
            <a:r>
              <a:rPr lang="ko-KR" altLang="en-US" dirty="0"/>
              <a:t>가 없어야 함</a:t>
            </a:r>
            <a:r>
              <a:rPr lang="en-US" altLang="ko-KR" dirty="0"/>
              <a:t>. (Analysis Summary</a:t>
            </a:r>
            <a:r>
              <a:rPr lang="ko-KR" altLang="en-US" dirty="0"/>
              <a:t>의 하위항목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Model Fit </a:t>
            </a:r>
            <a:r>
              <a:rPr lang="ko-KR" altLang="en-US" dirty="0"/>
              <a:t>은 전반적으로 좋은 수치들을 지녀야 모델을 택함</a:t>
            </a:r>
            <a:r>
              <a:rPr lang="en-US" altLang="ko-KR" dirty="0"/>
              <a:t>(</a:t>
            </a:r>
            <a:r>
              <a:rPr lang="ko-KR" altLang="en-US" dirty="0"/>
              <a:t>보수적인 입장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84692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카이제곱은</a:t>
            </a:r>
            <a:r>
              <a:rPr lang="ko-KR" altLang="en-US" dirty="0"/>
              <a:t> 부적합도라 부름</a:t>
            </a:r>
            <a:r>
              <a:rPr lang="en-US" altLang="ko-KR" dirty="0"/>
              <a:t>. </a:t>
            </a:r>
            <a:r>
              <a:rPr lang="ko-KR" altLang="en-US" dirty="0"/>
              <a:t>작을수록 모형이 좋음</a:t>
            </a:r>
            <a:r>
              <a:rPr lang="en-US" altLang="ko-KR" dirty="0"/>
              <a:t>. </a:t>
            </a:r>
            <a:r>
              <a:rPr lang="ko-KR" altLang="en-US" dirty="0"/>
              <a:t>매우 보수적이라</a:t>
            </a:r>
            <a:r>
              <a:rPr lang="en-US" altLang="ko-KR" dirty="0"/>
              <a:t>(</a:t>
            </a:r>
            <a:r>
              <a:rPr lang="ko-KR" altLang="en-US" dirty="0"/>
              <a:t>엄격해서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카이제곱은</a:t>
            </a:r>
            <a:r>
              <a:rPr lang="ko-KR" altLang="en-US" dirty="0"/>
              <a:t> 기각면에서 잘 </a:t>
            </a:r>
            <a:r>
              <a:rPr lang="ko-KR" altLang="en-US" dirty="0" err="1"/>
              <a:t>안맞는다</a:t>
            </a:r>
            <a:r>
              <a:rPr lang="en-US" altLang="ko-KR" dirty="0"/>
              <a:t>. P-value</a:t>
            </a:r>
            <a:r>
              <a:rPr lang="ko-KR" altLang="en-US" dirty="0"/>
              <a:t>는 참고할 정도</a:t>
            </a:r>
            <a:r>
              <a:rPr lang="en-US" altLang="ko-KR" dirty="0"/>
              <a:t>, </a:t>
            </a:r>
            <a:r>
              <a:rPr lang="ko-KR" altLang="en-US" dirty="0"/>
              <a:t>가설검정으로는 쓰지 않는다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카이제곱</a:t>
            </a:r>
            <a:r>
              <a:rPr lang="ko-KR" altLang="en-US" dirty="0"/>
              <a:t> 통계량은 변수의 개수가 많아지면 저절로 커짐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모형이 좋다</a:t>
            </a:r>
            <a:r>
              <a:rPr lang="en-US" altLang="ko-KR" dirty="0"/>
              <a:t>: </a:t>
            </a:r>
            <a:r>
              <a:rPr lang="ko-KR" altLang="en-US" dirty="0" err="1"/>
              <a:t>귀무가설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모형이 자료에 잘 맞는다</a:t>
            </a:r>
            <a:r>
              <a:rPr lang="en-US" altLang="ko-KR" dirty="0"/>
              <a:t>.)  </a:t>
            </a:r>
          </a:p>
          <a:p>
            <a:r>
              <a:rPr lang="ko-KR" altLang="en-US" dirty="0"/>
              <a:t>위의 빨간 박스에 해당하는 것들이 자주 쓰이는 통계량 </a:t>
            </a:r>
            <a:r>
              <a:rPr lang="en-US" altLang="ko-KR" dirty="0"/>
              <a:t>(</a:t>
            </a:r>
            <a:r>
              <a:rPr lang="ko-KR" altLang="en-US" dirty="0"/>
              <a:t>보고되는 통계량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09245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데이터의 정보의 수 </a:t>
            </a:r>
            <a:r>
              <a:rPr lang="en-US" altLang="ko-KR" dirty="0"/>
              <a:t>: 15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 err="1"/>
              <a:t>추정해야할</a:t>
            </a:r>
            <a:r>
              <a:rPr lang="ko-KR" altLang="en-US" dirty="0"/>
              <a:t> </a:t>
            </a:r>
            <a:r>
              <a:rPr lang="ko-KR" altLang="en-US" dirty="0" err="1"/>
              <a:t>모수의</a:t>
            </a:r>
            <a:r>
              <a:rPr lang="ko-KR" altLang="en-US" dirty="0"/>
              <a:t> 수 </a:t>
            </a:r>
            <a:r>
              <a:rPr lang="en-US" altLang="ko-KR" dirty="0"/>
              <a:t>: 12</a:t>
            </a:r>
            <a:r>
              <a:rPr lang="ko-KR" altLang="en-US" dirty="0"/>
              <a:t>개 </a:t>
            </a:r>
            <a:r>
              <a:rPr lang="en-US" altLang="ko-KR" dirty="0"/>
              <a:t>-&gt; </a:t>
            </a:r>
            <a:r>
              <a:rPr lang="ko-KR" altLang="en-US" dirty="0"/>
              <a:t>자유도는 </a:t>
            </a:r>
            <a:r>
              <a:rPr lang="en-US" altLang="ko-KR" dirty="0"/>
              <a:t>3</a:t>
            </a:r>
          </a:p>
          <a:p>
            <a:r>
              <a:rPr lang="ko-KR" altLang="en-US" dirty="0"/>
              <a:t>자유도가 </a:t>
            </a:r>
            <a:r>
              <a:rPr lang="en-US" altLang="ko-KR" dirty="0"/>
              <a:t>0</a:t>
            </a:r>
            <a:r>
              <a:rPr lang="ko-KR" altLang="en-US" dirty="0"/>
              <a:t>이면 포화모형 </a:t>
            </a:r>
            <a:r>
              <a:rPr lang="en-US" altLang="ko-KR" dirty="0"/>
              <a:t>(</a:t>
            </a:r>
            <a:r>
              <a:rPr lang="ko-KR" altLang="en-US" dirty="0"/>
              <a:t>해를 구할 수는 있으나</a:t>
            </a:r>
            <a:r>
              <a:rPr lang="en-US" altLang="ko-KR" dirty="0"/>
              <a:t>, </a:t>
            </a:r>
            <a:r>
              <a:rPr lang="ko-KR" altLang="en-US" dirty="0"/>
              <a:t>가장 복잡한 형태의 모형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포화모형은 간명하게 나타낼 수 있음</a:t>
            </a:r>
            <a:endParaRPr lang="en-US" altLang="ko-KR" dirty="0"/>
          </a:p>
          <a:p>
            <a:r>
              <a:rPr lang="ko-KR" altLang="en-US" dirty="0"/>
              <a:t>자유도가 음수이면 해가 구해지지 않는다</a:t>
            </a:r>
            <a:r>
              <a:rPr lang="en-US" altLang="ko-KR" dirty="0"/>
              <a:t>. (</a:t>
            </a:r>
            <a:r>
              <a:rPr lang="ko-KR" altLang="en-US" dirty="0"/>
              <a:t>정보 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모수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자유도가 </a:t>
            </a:r>
            <a:r>
              <a:rPr lang="en-US" altLang="ko-KR" dirty="0"/>
              <a:t>3</a:t>
            </a:r>
            <a:r>
              <a:rPr lang="ko-KR" altLang="en-US" dirty="0"/>
              <a:t>이라는 뜻은 위의 모형에서 많게는 </a:t>
            </a:r>
            <a:r>
              <a:rPr lang="en-US" altLang="ko-KR" dirty="0"/>
              <a:t>3</a:t>
            </a:r>
            <a:r>
              <a:rPr lang="ko-KR" altLang="en-US" dirty="0"/>
              <a:t>개의 화살표를 추가할 수 있다는 뜻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 째 추가하는 순간 해를 구할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 화살표를 추가해도</a:t>
            </a:r>
            <a:r>
              <a:rPr lang="en-US" altLang="ko-KR" dirty="0"/>
              <a:t>, </a:t>
            </a:r>
            <a:r>
              <a:rPr lang="ko-KR" altLang="en-US" dirty="0"/>
              <a:t>간명성은 떨어진다고 말할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회귀모형은 적합도를 따로 계산하지 않음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포화모형이기 때문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75679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자유도가 </a:t>
            </a:r>
            <a:r>
              <a:rPr lang="en-US" altLang="ko-KR" dirty="0"/>
              <a:t>3</a:t>
            </a:r>
            <a:r>
              <a:rPr lang="ko-KR" altLang="en-US" dirty="0"/>
              <a:t>이라는 뜻은 위의 모형에서 많게는 </a:t>
            </a:r>
            <a:r>
              <a:rPr lang="en-US" altLang="ko-KR" dirty="0"/>
              <a:t>3</a:t>
            </a:r>
            <a:r>
              <a:rPr lang="ko-KR" altLang="en-US" dirty="0"/>
              <a:t>개의 화살표를 추가할 수 있다는 뜻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 째 추가하는 순간 해를 구할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10153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ko-KR" altLang="en-US" dirty="0" err="1"/>
              <a:t>카이제곱은</a:t>
            </a:r>
            <a:r>
              <a:rPr lang="ko-KR" altLang="en-US" dirty="0"/>
              <a:t> </a:t>
            </a:r>
            <a:r>
              <a:rPr lang="en-US" altLang="ko-KR" dirty="0"/>
              <a:t>2or 3</a:t>
            </a:r>
            <a:r>
              <a:rPr lang="ko-KR" altLang="en-US" dirty="0"/>
              <a:t>보다 작은 경우 좋다</a:t>
            </a:r>
            <a:r>
              <a:rPr lang="en-US" altLang="ko-KR" dirty="0"/>
              <a:t>. (CMIN/DF)</a:t>
            </a:r>
          </a:p>
          <a:p>
            <a:r>
              <a:rPr lang="en-US" altLang="ko-KR" dirty="0"/>
              <a:t>RMR</a:t>
            </a:r>
            <a:r>
              <a:rPr lang="ko-KR" altLang="en-US" dirty="0"/>
              <a:t>은 측정단위에 의존해서</a:t>
            </a:r>
            <a:r>
              <a:rPr lang="en-US" altLang="ko-KR" dirty="0"/>
              <a:t> SRMR</a:t>
            </a:r>
            <a:r>
              <a:rPr lang="ko-KR" altLang="en-US" dirty="0"/>
              <a:t>을 사용하게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Plugins</a:t>
            </a:r>
            <a:r>
              <a:rPr lang="ko-KR" altLang="en-US" dirty="0"/>
              <a:t>에 </a:t>
            </a:r>
            <a:r>
              <a:rPr lang="en-US" altLang="ko-KR" dirty="0"/>
              <a:t>Standardized RMR</a:t>
            </a:r>
            <a:r>
              <a:rPr lang="ko-KR" altLang="en-US" dirty="0"/>
              <a:t>을 클릭하고 계산을 돌리면 그 창에 출력됨</a:t>
            </a:r>
            <a:r>
              <a:rPr lang="en-US" altLang="ko-KR" dirty="0"/>
              <a:t>. (AMOS</a:t>
            </a:r>
            <a:r>
              <a:rPr lang="ko-KR" altLang="en-US" dirty="0"/>
              <a:t>는 </a:t>
            </a:r>
            <a:r>
              <a:rPr lang="en-US" altLang="ko-KR" dirty="0"/>
              <a:t>SRMR</a:t>
            </a:r>
            <a:r>
              <a:rPr lang="ko-KR" altLang="en-US" dirty="0"/>
              <a:t>을 바로 안주기에 이렇게 계산해야 함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GFI, AGFI, SRMR </a:t>
            </a:r>
            <a:r>
              <a:rPr lang="ko-KR" altLang="en-US" dirty="0"/>
              <a:t>은 대표적인 통계량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49552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AIC, BIC </a:t>
            </a:r>
            <a:r>
              <a:rPr lang="ko-KR" altLang="en-US" dirty="0"/>
              <a:t>등등도 작을수록 좋음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간명적합도 지수 </a:t>
            </a:r>
            <a:r>
              <a:rPr lang="en-US" altLang="ko-KR" dirty="0"/>
              <a:t>: </a:t>
            </a:r>
            <a:r>
              <a:rPr lang="ko-KR" altLang="en-US" dirty="0" err="1"/>
              <a:t>카이제곱</a:t>
            </a:r>
            <a:r>
              <a:rPr lang="ko-KR" altLang="en-US" dirty="0"/>
              <a:t> 통계량과 자유도를 적당히 보정해서 만든 통계량</a:t>
            </a:r>
            <a:r>
              <a:rPr lang="en-US" altLang="ko-KR" dirty="0"/>
              <a:t>(??)</a:t>
            </a:r>
          </a:p>
          <a:p>
            <a:r>
              <a:rPr lang="en-US" altLang="ko-KR" dirty="0"/>
              <a:t>CFI,TLI</a:t>
            </a:r>
            <a:r>
              <a:rPr lang="ko-KR" altLang="en-US" dirty="0"/>
              <a:t>는 여기서 대표적인 </a:t>
            </a:r>
            <a:r>
              <a:rPr lang="ko-KR" altLang="en-US" dirty="0" err="1"/>
              <a:t>증분</a:t>
            </a:r>
            <a:r>
              <a:rPr lang="ko-KR" altLang="en-US" dirty="0"/>
              <a:t> 적합도 통계량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53920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적합도는 좋은 모형 </a:t>
            </a:r>
            <a:r>
              <a:rPr lang="en-US" altLang="ko-KR" dirty="0"/>
              <a:t>(</a:t>
            </a:r>
            <a:r>
              <a:rPr lang="ko-KR" altLang="en-US" dirty="0"/>
              <a:t>키</a:t>
            </a:r>
            <a:r>
              <a:rPr lang="en-US" altLang="ko-KR" dirty="0"/>
              <a:t>,</a:t>
            </a:r>
            <a:r>
              <a:rPr lang="ko-KR" altLang="en-US" dirty="0"/>
              <a:t>몸무게</a:t>
            </a:r>
            <a:r>
              <a:rPr lang="en-US" altLang="ko-KR" dirty="0"/>
              <a:t>,</a:t>
            </a:r>
            <a:r>
              <a:rPr lang="ko-KR" altLang="en-US" dirty="0"/>
              <a:t>시력과 지능과 아무런 인과관계가 없기 때문임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적합도가 좋은 모형이라는 뜻은 그 모형을 통해 수치를 해석할 수 있다는 뜻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ko-KR" altLang="en-US" dirty="0"/>
              <a:t>적합도는 설명력이 아님</a:t>
            </a:r>
            <a:r>
              <a:rPr lang="en-US" altLang="ko-KR" dirty="0"/>
              <a:t>. </a:t>
            </a:r>
            <a:r>
              <a:rPr lang="ko-KR" altLang="en-US" dirty="0"/>
              <a:t>설명력은 </a:t>
            </a:r>
            <a:r>
              <a:rPr lang="en-US" altLang="ko-KR" dirty="0"/>
              <a:t>R^2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단지 적합도는 모형이 자료를 얼마나 왜곡없이 전달하고 있는지를 알려주는 지표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적합도가 좋다는 건 좋은 모형이기 위한 최소한의 조건을 통과한 셈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적합도가 좋아도 </a:t>
            </a:r>
            <a:r>
              <a:rPr lang="en-US" altLang="ko-KR" dirty="0"/>
              <a:t>, R^2</a:t>
            </a:r>
            <a:r>
              <a:rPr lang="ko-KR" altLang="en-US" dirty="0"/>
              <a:t>은 안 좋을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431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측정된 값이 있기만 한다면</a:t>
            </a:r>
            <a:r>
              <a:rPr lang="en-US" altLang="ko-KR" dirty="0"/>
              <a:t>, </a:t>
            </a:r>
            <a:r>
              <a:rPr lang="ko-KR" altLang="en-US" dirty="0"/>
              <a:t>변수의 성질에 관계없이 관찰변수</a:t>
            </a:r>
            <a:r>
              <a:rPr lang="en-US" altLang="ko-KR" dirty="0"/>
              <a:t>. </a:t>
            </a: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이렇게 측정된 변수의 타당도와 신뢰도는 중요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Observed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Indicator variable = </a:t>
            </a:r>
            <a:r>
              <a:rPr lang="ko-KR" altLang="en-US" dirty="0"/>
              <a:t>관찰변수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Latent Variable</a:t>
            </a:r>
            <a:r>
              <a:rPr lang="ko-KR" altLang="en-US" dirty="0"/>
              <a:t>에 대한 다양한 이름</a:t>
            </a:r>
            <a:r>
              <a:rPr lang="en-US" altLang="ko-KR" dirty="0"/>
              <a:t>(factor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dimension</a:t>
            </a:r>
            <a:r>
              <a:rPr lang="ko-KR" altLang="en-US" dirty="0"/>
              <a:t>은 알아 두고 가기</a:t>
            </a:r>
            <a:r>
              <a:rPr lang="en-US" altLang="ko-KR" dirty="0"/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80702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Modification indices</a:t>
            </a:r>
            <a:r>
              <a:rPr lang="ko-KR" altLang="en-US" dirty="0"/>
              <a:t>를 체크해야 출력</a:t>
            </a:r>
            <a:r>
              <a:rPr lang="en-US" altLang="ko-KR" dirty="0"/>
              <a:t>. </a:t>
            </a:r>
            <a:r>
              <a:rPr lang="ko-KR" altLang="en-US" dirty="0"/>
              <a:t>수정지수가 </a:t>
            </a:r>
            <a:r>
              <a:rPr lang="en-US" altLang="ko-KR" dirty="0"/>
              <a:t>4 </a:t>
            </a:r>
            <a:r>
              <a:rPr lang="ko-KR" altLang="en-US" dirty="0"/>
              <a:t>이상인 것만 출력하라는 뜻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이상인 경우 아주 눈여겨볼 필요가 있음</a:t>
            </a:r>
            <a:r>
              <a:rPr lang="en-US" altLang="ko-KR" dirty="0"/>
              <a:t>.(</a:t>
            </a:r>
            <a:r>
              <a:rPr lang="ko-KR" altLang="en-US" dirty="0"/>
              <a:t>집착해서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45319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</a:t>
            </a:r>
            <a:r>
              <a:rPr lang="ko-KR" altLang="en-US" dirty="0" err="1"/>
              <a:t>세개는</a:t>
            </a:r>
            <a:r>
              <a:rPr lang="ko-KR" altLang="en-US" dirty="0"/>
              <a:t> 동치모형</a:t>
            </a:r>
            <a:r>
              <a:rPr lang="en-US" altLang="ko-KR" dirty="0"/>
              <a:t>. </a:t>
            </a:r>
            <a:r>
              <a:rPr lang="ko-KR" altLang="en-US" dirty="0"/>
              <a:t>어느 것으로 할 것인지는 우리가 결정해야함</a:t>
            </a:r>
            <a:r>
              <a:rPr lang="en-US" altLang="ko-KR" dirty="0"/>
              <a:t>. </a:t>
            </a:r>
            <a:r>
              <a:rPr lang="ko-KR" altLang="en-US" dirty="0"/>
              <a:t>동치모형과 관련 있는게 </a:t>
            </a:r>
            <a:r>
              <a:rPr lang="en-US" altLang="ko-KR" dirty="0"/>
              <a:t>Modification indices</a:t>
            </a:r>
            <a:r>
              <a:rPr lang="ko-KR" altLang="en-US" dirty="0"/>
              <a:t>를 보고 알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Years, Age</a:t>
            </a:r>
            <a:r>
              <a:rPr lang="ko-KR" altLang="en-US" dirty="0"/>
              <a:t>가 통제된 상황에서 </a:t>
            </a:r>
            <a:r>
              <a:rPr lang="en-US" altLang="ko-KR" dirty="0" err="1"/>
              <a:t>Suppo</a:t>
            </a:r>
            <a:r>
              <a:rPr lang="ko-KR" altLang="en-US" dirty="0"/>
              <a:t>와 </a:t>
            </a:r>
            <a:r>
              <a:rPr lang="en-US" altLang="ko-KR" dirty="0"/>
              <a:t>Defer</a:t>
            </a:r>
            <a:r>
              <a:rPr lang="ko-KR" altLang="en-US" dirty="0"/>
              <a:t>의 연관성이 </a:t>
            </a:r>
            <a:r>
              <a:rPr lang="en-US" altLang="ko-KR" dirty="0"/>
              <a:t>(a)</a:t>
            </a:r>
            <a:r>
              <a:rPr lang="ko-KR" altLang="en-US" dirty="0"/>
              <a:t>에서 그은 양방향 화살표의 의미</a:t>
            </a:r>
            <a:r>
              <a:rPr lang="en-US" altLang="ko-KR" dirty="0"/>
              <a:t>. (</a:t>
            </a:r>
            <a:r>
              <a:rPr lang="ko-KR" altLang="en-US" dirty="0"/>
              <a:t>편상관계수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26043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Defer -&gt; </a:t>
            </a:r>
            <a:r>
              <a:rPr lang="en-US" altLang="ko-KR" dirty="0" err="1"/>
              <a:t>Suppo</a:t>
            </a:r>
            <a:r>
              <a:rPr lang="ko-KR" altLang="en-US" dirty="0"/>
              <a:t>로 모형을 수정함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20696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수정모형을 통해 적합도를 보면 전체적으로 좋아진 것을 확인할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논문에 수록할 때는 초기모형과 수정모형</a:t>
            </a:r>
            <a:r>
              <a:rPr lang="en-US" altLang="ko-KR" dirty="0"/>
              <a:t> 1</a:t>
            </a:r>
            <a:r>
              <a:rPr lang="ko-KR" altLang="en-US" dirty="0"/>
              <a:t>을 게시 하는 것도 좋다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PNFI</a:t>
            </a:r>
            <a:r>
              <a:rPr lang="ko-KR" altLang="en-US" dirty="0"/>
              <a:t>는 작아졌다</a:t>
            </a:r>
            <a:r>
              <a:rPr lang="en-US" altLang="ko-KR" dirty="0"/>
              <a:t>. (</a:t>
            </a:r>
            <a:r>
              <a:rPr lang="ko-KR" altLang="en-US" dirty="0"/>
              <a:t>뭔가 간명성이 떨어졌구나</a:t>
            </a:r>
            <a:r>
              <a:rPr lang="en-US" altLang="ko-KR" dirty="0"/>
              <a:t>..</a:t>
            </a:r>
            <a:r>
              <a:rPr lang="ko-KR" altLang="en-US" dirty="0"/>
              <a:t>라고 생각가능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**</a:t>
            </a:r>
            <a:r>
              <a:rPr lang="ko-KR" altLang="en-US" dirty="0"/>
              <a:t>수정지수가 크다고 우선순위가 아님</a:t>
            </a:r>
            <a:r>
              <a:rPr lang="en-US" altLang="ko-KR" dirty="0"/>
              <a:t>.</a:t>
            </a:r>
            <a:r>
              <a:rPr lang="ko-KR" altLang="en-US" dirty="0"/>
              <a:t> 기준만 넘으면</a:t>
            </a:r>
            <a:r>
              <a:rPr lang="en-US" altLang="ko-KR" dirty="0"/>
              <a:t>, </a:t>
            </a:r>
            <a:r>
              <a:rPr lang="ko-KR" altLang="en-US" dirty="0"/>
              <a:t>이론에 부합하는 걸 우선적으로 한다</a:t>
            </a:r>
            <a:r>
              <a:rPr lang="en-US" altLang="ko-KR" dirty="0"/>
              <a:t>**</a:t>
            </a:r>
          </a:p>
          <a:p>
            <a:r>
              <a:rPr lang="ko-KR" altLang="en-US" dirty="0"/>
              <a:t>아래의 표는 만들어서 제공해야하는 전형적인 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25630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41104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위처럼 요약할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AMOS </a:t>
            </a:r>
            <a:r>
              <a:rPr lang="ko-KR" altLang="en-US" dirty="0"/>
              <a:t>는 </a:t>
            </a:r>
            <a:r>
              <a:rPr lang="en-US" altLang="ko-KR" dirty="0"/>
              <a:t>CR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위에서는 </a:t>
            </a:r>
            <a:r>
              <a:rPr lang="en-US" altLang="ko-KR" dirty="0"/>
              <a:t>T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어느 부분에서는 </a:t>
            </a:r>
            <a:r>
              <a:rPr lang="en-US" altLang="ko-KR" dirty="0"/>
              <a:t>Z</a:t>
            </a:r>
            <a:r>
              <a:rPr lang="ko-KR" altLang="en-US" dirty="0"/>
              <a:t>값 이라고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</a:t>
            </a:r>
            <a:r>
              <a:rPr lang="ko-KR" altLang="en-US" dirty="0"/>
              <a:t>은 </a:t>
            </a:r>
            <a:r>
              <a:rPr lang="en-US" altLang="ko-KR" dirty="0"/>
              <a:t>&lt;0.001 </a:t>
            </a:r>
            <a:r>
              <a:rPr lang="ko-KR" altLang="en-US" dirty="0"/>
              <a:t>을 뜻함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Age</a:t>
            </a:r>
            <a:r>
              <a:rPr lang="ko-KR" altLang="en-US" dirty="0"/>
              <a:t>가 </a:t>
            </a:r>
            <a:r>
              <a:rPr lang="en-US" altLang="ko-KR" dirty="0"/>
              <a:t>Defer</a:t>
            </a:r>
            <a:r>
              <a:rPr lang="ko-KR" altLang="en-US" dirty="0"/>
              <a:t>가 주는 영향력은 </a:t>
            </a:r>
            <a:r>
              <a:rPr lang="en-US" altLang="ko-KR" dirty="0"/>
              <a:t>3.7%</a:t>
            </a:r>
            <a:r>
              <a:rPr lang="ko-KR" altLang="en-US" dirty="0"/>
              <a:t>로 매우 작다</a:t>
            </a:r>
            <a:r>
              <a:rPr lang="en-US" altLang="ko-KR" dirty="0"/>
              <a:t>. (3.7%</a:t>
            </a:r>
            <a:r>
              <a:rPr lang="ko-KR" altLang="en-US" dirty="0"/>
              <a:t>에 불과하다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T</a:t>
            </a:r>
            <a:r>
              <a:rPr lang="ko-KR" altLang="en-US" dirty="0"/>
              <a:t>값에 대한 이야기를 하기 위해서는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자료들이 정규분포를 따른다는 것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2. T</a:t>
            </a:r>
            <a:r>
              <a:rPr lang="ko-KR" altLang="en-US" dirty="0"/>
              <a:t>값의 분포 또한 정규분포를 따른다는 것</a:t>
            </a:r>
            <a:r>
              <a:rPr lang="en-US" altLang="ko-KR" dirty="0"/>
              <a:t>(</a:t>
            </a:r>
            <a:r>
              <a:rPr lang="ko-KR" altLang="en-US" dirty="0"/>
              <a:t>근사적으로 정규분포를 따름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두개의 가정이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구조방정식에서 </a:t>
            </a:r>
            <a:r>
              <a:rPr lang="en-US" altLang="ko-KR" dirty="0"/>
              <a:t>T</a:t>
            </a:r>
            <a:r>
              <a:rPr lang="ko-KR" altLang="en-US" dirty="0"/>
              <a:t>값은 </a:t>
            </a:r>
            <a:r>
              <a:rPr lang="en-US" altLang="ko-KR" dirty="0"/>
              <a:t>T</a:t>
            </a:r>
            <a:r>
              <a:rPr lang="ko-KR" altLang="en-US" dirty="0"/>
              <a:t>분포를 갖지 않음</a:t>
            </a:r>
            <a:r>
              <a:rPr lang="en-US" altLang="ko-KR" dirty="0"/>
              <a:t>.(</a:t>
            </a:r>
            <a:r>
              <a:rPr lang="ko-KR" altLang="en-US" dirty="0"/>
              <a:t>회귀분석과 다름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84553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붓스트랩은</a:t>
            </a:r>
            <a:r>
              <a:rPr lang="ko-KR" altLang="en-US" dirty="0"/>
              <a:t> </a:t>
            </a:r>
            <a:r>
              <a:rPr lang="ko-KR" altLang="en-US" dirty="0" err="1"/>
              <a:t>재표본</a:t>
            </a:r>
            <a:r>
              <a:rPr lang="ko-KR" altLang="en-US" dirty="0"/>
              <a:t> 기법 중 하나</a:t>
            </a:r>
            <a:r>
              <a:rPr lang="en-US" altLang="ko-KR" dirty="0"/>
              <a:t>.</a:t>
            </a:r>
            <a:r>
              <a:rPr lang="ko-KR" altLang="en-US" dirty="0"/>
              <a:t> 또</a:t>
            </a:r>
            <a:r>
              <a:rPr lang="en-US" altLang="ko-KR" dirty="0"/>
              <a:t>, </a:t>
            </a:r>
            <a:r>
              <a:rPr lang="ko-KR" altLang="en-US" dirty="0"/>
              <a:t>널리 쓰이는 </a:t>
            </a:r>
            <a:r>
              <a:rPr lang="ko-KR" altLang="en-US" dirty="0" err="1"/>
              <a:t>비모수적</a:t>
            </a:r>
            <a:r>
              <a:rPr lang="ko-KR" altLang="en-US" dirty="0"/>
              <a:t> 기법 중 하나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1970</a:t>
            </a:r>
            <a:r>
              <a:rPr lang="ko-KR" altLang="en-US" dirty="0"/>
              <a:t>년대에 방법론이 개발되었고</a:t>
            </a:r>
            <a:r>
              <a:rPr lang="en-US" altLang="ko-KR" dirty="0"/>
              <a:t>, </a:t>
            </a:r>
            <a:r>
              <a:rPr lang="ko-KR" altLang="en-US" dirty="0"/>
              <a:t>컴퓨팅의 영역이라 그동안 못 쓰임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통계영역에서도 가능한 강력한 도구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97363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구조방정식에서 </a:t>
            </a:r>
            <a:r>
              <a:rPr lang="ko-KR" altLang="en-US" dirty="0" err="1"/>
              <a:t>붓스트랩</a:t>
            </a:r>
            <a:r>
              <a:rPr lang="ko-KR" altLang="en-US" dirty="0"/>
              <a:t> 사용시</a:t>
            </a:r>
            <a:r>
              <a:rPr lang="en-US" altLang="ko-KR" dirty="0"/>
              <a:t>, </a:t>
            </a:r>
            <a:r>
              <a:rPr lang="ko-KR" altLang="en-US" dirty="0" err="1"/>
              <a:t>재표본</a:t>
            </a:r>
            <a:r>
              <a:rPr lang="ko-KR" altLang="en-US" dirty="0"/>
              <a:t> 횟수는 </a:t>
            </a:r>
            <a:r>
              <a:rPr lang="en-US" altLang="ko-KR" dirty="0"/>
              <a:t>200</a:t>
            </a:r>
            <a:r>
              <a:rPr lang="ko-KR" altLang="en-US" dirty="0"/>
              <a:t>도 작음</a:t>
            </a:r>
            <a:r>
              <a:rPr lang="en-US" altLang="ko-KR" dirty="0"/>
              <a:t>. (</a:t>
            </a:r>
            <a:r>
              <a:rPr lang="ko-KR" altLang="en-US" dirty="0"/>
              <a:t>원래는 충분한 편이나</a:t>
            </a:r>
            <a:r>
              <a:rPr lang="en-US" altLang="ko-KR" dirty="0"/>
              <a:t>..)</a:t>
            </a:r>
          </a:p>
          <a:p>
            <a:r>
              <a:rPr lang="en-US" altLang="ko-KR" dirty="0"/>
              <a:t>10000</a:t>
            </a:r>
            <a:r>
              <a:rPr lang="ko-KR" altLang="en-US" dirty="0"/>
              <a:t>번 정도 해주자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15546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Estimates -&gt; Scalars -&gt; Regression Weights </a:t>
            </a:r>
            <a:r>
              <a:rPr lang="ko-KR" altLang="en-US" dirty="0"/>
              <a:t>를 클릭하면</a:t>
            </a:r>
            <a:r>
              <a:rPr lang="en-US" altLang="ko-KR" dirty="0"/>
              <a:t>, </a:t>
            </a:r>
            <a:r>
              <a:rPr lang="ko-KR" altLang="en-US" dirty="0"/>
              <a:t>아래를 클릭할 수 있도록 활성화가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목록의 </a:t>
            </a:r>
            <a:r>
              <a:rPr lang="en-US" altLang="ko-KR" dirty="0"/>
              <a:t>Estimates</a:t>
            </a:r>
            <a:r>
              <a:rPr lang="ko-KR" altLang="en-US" dirty="0"/>
              <a:t>는 원래 추정치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** </a:t>
            </a:r>
            <a:r>
              <a:rPr lang="ko-KR" altLang="en-US" dirty="0"/>
              <a:t>아래의 </a:t>
            </a:r>
            <a:r>
              <a:rPr lang="en-US" altLang="ko-KR" dirty="0"/>
              <a:t>Bias-corrected percentile method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붓스트랩</a:t>
            </a:r>
            <a:r>
              <a:rPr lang="en-US" altLang="ko-KR" dirty="0"/>
              <a:t>)</a:t>
            </a:r>
            <a:r>
              <a:rPr lang="ko-KR" altLang="en-US" dirty="0"/>
              <a:t>에서 얻은 </a:t>
            </a:r>
            <a:r>
              <a:rPr lang="en-US" altLang="ko-KR" dirty="0"/>
              <a:t>p-value</a:t>
            </a:r>
            <a:r>
              <a:rPr lang="ko-KR" altLang="en-US" dirty="0"/>
              <a:t>와 </a:t>
            </a:r>
            <a:r>
              <a:rPr lang="en-US" altLang="ko-KR" dirty="0"/>
              <a:t>estimates</a:t>
            </a:r>
            <a:r>
              <a:rPr lang="ko-KR" altLang="en-US" dirty="0"/>
              <a:t>의 </a:t>
            </a:r>
            <a:r>
              <a:rPr lang="en-US" altLang="ko-KR" dirty="0"/>
              <a:t>p-value</a:t>
            </a:r>
            <a:r>
              <a:rPr lang="ko-KR" altLang="en-US" dirty="0"/>
              <a:t>는 다름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48335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붓스트랩</a:t>
            </a:r>
            <a:r>
              <a:rPr lang="ko-KR" altLang="en-US" dirty="0"/>
              <a:t> 사용시</a:t>
            </a:r>
            <a:r>
              <a:rPr lang="en-US" altLang="ko-KR" dirty="0"/>
              <a:t>, </a:t>
            </a:r>
            <a:r>
              <a:rPr lang="ko-KR" altLang="en-US" dirty="0"/>
              <a:t>아래에 각주로 명시해주면 좋음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붓스트랩</a:t>
            </a:r>
            <a:r>
              <a:rPr lang="ko-KR" altLang="en-US" dirty="0"/>
              <a:t> 사용시</a:t>
            </a:r>
            <a:r>
              <a:rPr lang="en-US" altLang="ko-KR" dirty="0"/>
              <a:t>, </a:t>
            </a:r>
            <a:r>
              <a:rPr lang="ko-KR" altLang="en-US" dirty="0" err="1"/>
              <a:t>재표본</a:t>
            </a:r>
            <a:r>
              <a:rPr lang="ko-KR" altLang="en-US" dirty="0"/>
              <a:t> 횟수 명시는 중요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en-US" altLang="ko-KR" dirty="0" err="1"/>
              <a:t>Suppo</a:t>
            </a:r>
            <a:r>
              <a:rPr lang="ko-KR" altLang="en-US" dirty="0"/>
              <a:t>의 </a:t>
            </a:r>
            <a:r>
              <a:rPr lang="en-US" altLang="ko-KR" dirty="0"/>
              <a:t>Years</a:t>
            </a:r>
            <a:r>
              <a:rPr lang="ko-KR" altLang="en-US" dirty="0"/>
              <a:t>는 제거할 수 있겠다</a:t>
            </a:r>
            <a:r>
              <a:rPr lang="en-US" altLang="ko-KR" dirty="0"/>
              <a:t>.’ </a:t>
            </a:r>
            <a:r>
              <a:rPr lang="ko-KR" altLang="en-US" dirty="0"/>
              <a:t>라고 생각 가능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하나씩 제거해 나가는게 좋음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변수가 유의하지 않아도 제거할지</a:t>
            </a:r>
            <a:r>
              <a:rPr lang="en-US" altLang="ko-KR" dirty="0"/>
              <a:t>, </a:t>
            </a:r>
            <a:r>
              <a:rPr lang="ko-KR" altLang="en-US" dirty="0"/>
              <a:t>제거하지 않을지는 개인의 몫</a:t>
            </a:r>
            <a:r>
              <a:rPr lang="en-US" altLang="ko-KR" dirty="0"/>
              <a:t>. (</a:t>
            </a:r>
            <a:r>
              <a:rPr lang="ko-KR" altLang="en-US" dirty="0"/>
              <a:t>어떤 방법이든 상관없음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2138-D617-4809-AEF9-28970A1BEB85}" type="slidenum">
              <a:rPr lang="en-US" altLang="ko-KR" smtClean="0"/>
              <a:pPr>
                <a:defRPr/>
              </a:pPr>
              <a:t>129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492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5638800"/>
          </a:xfrm>
          <a:prstGeom prst="roundRect">
            <a:avLst>
              <a:gd name="adj" fmla="val 7912"/>
            </a:avLst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1371600" y="3338513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sz="1800" b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54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3600" i="0">
                <a:latin typeface="굴림" pitchFamily="50" charset="-127"/>
                <a:ea typeface="굴림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754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160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696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92A38931-2FAE-4C7B-941F-1085F21641D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713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34150" y="333375"/>
            <a:ext cx="1924050" cy="59039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62000" y="333375"/>
            <a:ext cx="5619750" cy="59039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3B4D37AA-0342-4122-8848-60409947F25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8004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333375"/>
            <a:ext cx="7696200" cy="5191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762000" y="1052513"/>
            <a:ext cx="7696200" cy="5184775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8476B1D-BD7A-40BF-A7EF-48A05F44BBB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9480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333375"/>
            <a:ext cx="7696200" cy="51911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762000" y="1052513"/>
            <a:ext cx="3771900" cy="51847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86300" y="1052513"/>
            <a:ext cx="3771900" cy="2516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86300" y="3721100"/>
            <a:ext cx="3771900" cy="25161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092FD0D9-8630-4248-8D98-861FC49F8C2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0401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000">
                <a:latin typeface="새굴림" panose="02030600000101010101" pitchFamily="18" charset="-127"/>
                <a:ea typeface="새굴림" panose="02030600000101010101" pitchFamily="18" charset="-127"/>
              </a:defRPr>
            </a:lvl1pPr>
            <a:lvl2pPr marL="612000">
              <a:lnSpc>
                <a:spcPct val="150000"/>
              </a:lnSpc>
              <a:buClr>
                <a:srgbClr val="7030A0"/>
              </a:buClr>
              <a:buSzPct val="100000"/>
              <a:buFont typeface="Wingdings" pitchFamily="2" charset="2"/>
              <a:buChar char="ü"/>
              <a:defRPr sz="1800">
                <a:latin typeface="새굴림" panose="02030600000101010101" pitchFamily="18" charset="-127"/>
                <a:ea typeface="새굴림" panose="02030600000101010101" pitchFamily="18" charset="-127"/>
              </a:defRPr>
            </a:lvl2pPr>
            <a:lvl3pPr marL="900000">
              <a:lnSpc>
                <a:spcPct val="150000"/>
              </a:lnSpc>
              <a:defRPr sz="1600">
                <a:latin typeface="새굴림" panose="02030600000101010101" pitchFamily="18" charset="-127"/>
                <a:ea typeface="새굴림" panose="02030600000101010101" pitchFamily="18" charset="-127"/>
              </a:defRPr>
            </a:lvl3pPr>
            <a:lvl4pPr marL="1152000">
              <a:lnSpc>
                <a:spcPct val="150000"/>
              </a:lnSpc>
              <a:defRPr sz="1400">
                <a:latin typeface="새굴림" panose="02030600000101010101" pitchFamily="18" charset="-127"/>
                <a:ea typeface="새굴림" panose="02030600000101010101" pitchFamily="18" charset="-127"/>
              </a:defRPr>
            </a:lvl4pPr>
            <a:lvl5pPr marL="1404000">
              <a:lnSpc>
                <a:spcPct val="150000"/>
              </a:lnSpc>
              <a:defRPr sz="1400">
                <a:latin typeface="새굴림" panose="02030600000101010101" pitchFamily="18" charset="-127"/>
                <a:ea typeface="새굴림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1811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EAF35D57-B462-4A7F-BB06-68DA1B7904D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4646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62000" y="1052513"/>
            <a:ext cx="37719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052513"/>
            <a:ext cx="37719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FDE460AC-8419-4FB8-A5E7-3426FC9DBDB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7096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512BAD37-C140-4E74-80F5-BC6FD9BE5E2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036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C280BCA7-A0C4-4858-B219-55359316C4D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9672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8BC1B85A-1436-4BEE-A24B-87D4F1ED6954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1487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5AA37675-9721-48DB-BEE6-1166206610A9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5839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BA57E6A1-1F9B-4F5B-BE39-5D98D113D38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58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052513"/>
            <a:ext cx="76962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3337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744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63963" y="6308725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400" b="0">
                <a:solidFill>
                  <a:srgbClr val="CC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FF2B6E8-E1DB-43A9-AB19-EEB0BAD98E95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168275" y="228600"/>
            <a:ext cx="8823325" cy="6096000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ko-KR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762000" y="908050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rgbClr val="1717FF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휴먼매직체" pitchFamily="18" charset="-127"/>
          <a:ea typeface="휴먼매직체" pitchFamily="18" charset="-127"/>
        </a:defRPr>
      </a:lvl9pPr>
    </p:titleStyle>
    <p:bodyStyle>
      <a:lvl1pPr marL="342900" indent="-342900" algn="just" rtl="0" eaLnBrk="0" fontAlgn="base" latinLnBrk="1" hangingPunct="0">
        <a:spcBef>
          <a:spcPct val="20000"/>
        </a:spcBef>
        <a:spcAft>
          <a:spcPct val="0"/>
        </a:spcAft>
        <a:buClr>
          <a:srgbClr val="EC957A"/>
        </a:buClr>
        <a:buSzPct val="70000"/>
        <a:buFont typeface="Wingdings" panose="05000000000000000000" pitchFamily="2" charset="2"/>
        <a:buChar char="l"/>
        <a:defRPr kumimoji="1" sz="2000" b="1">
          <a:solidFill>
            <a:srgbClr val="0000FF"/>
          </a:solidFill>
          <a:latin typeface="굴림" pitchFamily="50" charset="-127"/>
          <a:ea typeface="굴림" pitchFamily="50" charset="-127"/>
          <a:cs typeface="+mn-cs"/>
        </a:defRPr>
      </a:lvl1pPr>
      <a:lvl2pPr marL="742950" indent="-285750" algn="just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kumimoji="1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430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kumimoji="1" sz="16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kumimoji="1" sz="14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1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159.png"/><Relationship Id="rId4" Type="http://schemas.openxmlformats.org/officeDocument/2006/relationships/image" Target="../media/image2.wmf"/><Relationship Id="rId9" Type="http://schemas.openxmlformats.org/officeDocument/2006/relationships/image" Target="../media/image15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1.png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20.bin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89.emf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93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2.png"/><Relationship Id="rId11" Type="http://schemas.openxmlformats.org/officeDocument/2006/relationships/image" Target="../media/image88.emf"/><Relationship Id="rId5" Type="http://schemas.openxmlformats.org/officeDocument/2006/relationships/image" Target="../media/image91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2.png"/><Relationship Id="rId3" Type="http://schemas.openxmlformats.org/officeDocument/2006/relationships/notesSlide" Target="../notesSlides/notesSlide66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7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09.emf"/><Relationship Id="rId4" Type="http://schemas.openxmlformats.org/officeDocument/2006/relationships/image" Target="../media/image111.png"/><Relationship Id="rId9" Type="http://schemas.openxmlformats.org/officeDocument/2006/relationships/oleObject" Target="../embeddings/oleObject11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7.wmf"/><Relationship Id="rId5" Type="http://schemas.openxmlformats.org/officeDocument/2006/relationships/image" Target="../media/image124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26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6C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8" name="Text Box 56"/>
          <p:cNvSpPr txBox="1">
            <a:spLocks noChangeArrowheads="1"/>
          </p:cNvSpPr>
          <p:nvPr/>
        </p:nvSpPr>
        <p:spPr bwMode="auto">
          <a:xfrm>
            <a:off x="4825181" y="3460750"/>
            <a:ext cx="37655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0" dirty="0">
                <a:solidFill>
                  <a:srgbClr val="002060"/>
                </a:solidFill>
                <a:latin typeface="+mn-ea"/>
                <a:ea typeface="+mn-ea"/>
              </a:rPr>
              <a:t>2019. 7. 18. ~ 19.</a:t>
            </a:r>
          </a:p>
        </p:txBody>
      </p: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4572001" y="3143249"/>
            <a:ext cx="4571999" cy="69727"/>
            <a:chOff x="2938" y="2071"/>
            <a:chExt cx="2709" cy="44"/>
          </a:xfrm>
          <a:solidFill>
            <a:schemeClr val="accent5">
              <a:lumMod val="50000"/>
            </a:schemeClr>
          </a:solidFill>
        </p:grpSpPr>
        <p:sp>
          <p:nvSpPr>
            <p:cNvPr id="10" name="Rectangle 58"/>
            <p:cNvSpPr>
              <a:spLocks noChangeArrowheads="1"/>
            </p:cNvSpPr>
            <p:nvPr/>
          </p:nvSpPr>
          <p:spPr bwMode="gray">
            <a:xfrm flipV="1">
              <a:off x="2938" y="2071"/>
              <a:ext cx="2709" cy="4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1" name="Rectangle 59"/>
            <p:cNvSpPr>
              <a:spLocks noChangeArrowheads="1"/>
            </p:cNvSpPr>
            <p:nvPr/>
          </p:nvSpPr>
          <p:spPr bwMode="gray">
            <a:xfrm flipV="1">
              <a:off x="5512" y="2071"/>
              <a:ext cx="90" cy="44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12" name="Text Box 60"/>
          <p:cNvSpPr txBox="1">
            <a:spLocks noChangeArrowheads="1"/>
          </p:cNvSpPr>
          <p:nvPr/>
        </p:nvSpPr>
        <p:spPr bwMode="auto">
          <a:xfrm>
            <a:off x="4825181" y="908720"/>
            <a:ext cx="3851275" cy="157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2800" b="0" dirty="0">
                <a:solidFill>
                  <a:srgbClr val="1717FF"/>
                </a:solidFill>
                <a:latin typeface="+mn-ea"/>
                <a:ea typeface="+mn-ea"/>
                <a:cs typeface="Times New Roman" panose="02020603050405020304" pitchFamily="18" charset="0"/>
              </a:rPr>
              <a:t>고려대학교 통계연구소</a:t>
            </a:r>
            <a:endParaRPr lang="en-US" altLang="ko-KR" sz="2800" b="0" dirty="0">
              <a:solidFill>
                <a:srgbClr val="1717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2800" b="0" dirty="0">
                <a:solidFill>
                  <a:srgbClr val="1717FF"/>
                </a:solidFill>
                <a:latin typeface="+mn-ea"/>
                <a:ea typeface="+mn-ea"/>
                <a:cs typeface="Times New Roman" panose="02020603050405020304" pitchFamily="18" charset="0"/>
              </a:rPr>
              <a:t>2019</a:t>
            </a:r>
            <a:r>
              <a:rPr lang="ko-KR" altLang="en-US" sz="2800" b="0" dirty="0">
                <a:solidFill>
                  <a:srgbClr val="1717FF"/>
                </a:solidFill>
                <a:latin typeface="+mn-ea"/>
                <a:ea typeface="+mn-ea"/>
                <a:cs typeface="Times New Roman" panose="02020603050405020304" pitchFamily="18" charset="0"/>
              </a:rPr>
              <a:t>년도 하계</a:t>
            </a:r>
            <a:endParaRPr lang="en-US" altLang="ko-KR" sz="2800" b="0" dirty="0">
              <a:solidFill>
                <a:srgbClr val="1717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2800" b="0" dirty="0">
                <a:solidFill>
                  <a:srgbClr val="1717FF"/>
                </a:solidFill>
                <a:latin typeface="+mn-ea"/>
                <a:ea typeface="+mn-ea"/>
                <a:cs typeface="Times New Roman" panose="02020603050405020304" pitchFamily="18" charset="0"/>
              </a:rPr>
              <a:t>통계워크숍</a:t>
            </a:r>
            <a:endParaRPr lang="en-US" altLang="ko-KR" sz="2800" b="0" dirty="0">
              <a:solidFill>
                <a:srgbClr val="1717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4825181" y="4892675"/>
            <a:ext cx="3851275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b="0" dirty="0">
                <a:solidFill>
                  <a:schemeClr val="tx1"/>
                </a:solidFill>
                <a:latin typeface="+mn-ea"/>
                <a:ea typeface="+mn-ea"/>
              </a:rPr>
              <a:t>강현철</a:t>
            </a:r>
            <a:endParaRPr lang="en-US" altLang="ko-KR" b="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b="0" dirty="0">
                <a:solidFill>
                  <a:schemeClr val="tx1"/>
                </a:solidFill>
                <a:latin typeface="+mn-ea"/>
                <a:ea typeface="+mn-ea"/>
              </a:rPr>
              <a:t>호서대학교 </a:t>
            </a:r>
            <a:r>
              <a:rPr lang="ko-KR" altLang="en-US" b="0" dirty="0" err="1">
                <a:solidFill>
                  <a:schemeClr val="tx1"/>
                </a:solidFill>
                <a:latin typeface="+mn-ea"/>
                <a:ea typeface="+mn-ea"/>
              </a:rPr>
              <a:t>빅데이터경영공학부</a:t>
            </a:r>
            <a:endParaRPr lang="en-US" altLang="ko-KR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" y="1"/>
            <a:ext cx="4564212" cy="68580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변수의 유형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관찰변수</a:t>
            </a:r>
            <a:r>
              <a:rPr lang="ko-KR" altLang="en-US" dirty="0"/>
              <a:t> </a:t>
            </a:r>
            <a:r>
              <a:rPr lang="en-US" altLang="ko-KR" dirty="0"/>
              <a:t>(Observed Variable)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성적</a:t>
            </a:r>
            <a:r>
              <a:rPr lang="en-US" altLang="ko-KR" dirty="0"/>
              <a:t>, </a:t>
            </a:r>
            <a:r>
              <a:rPr lang="ko-KR" altLang="en-US" dirty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기압</a:t>
            </a:r>
            <a:r>
              <a:rPr lang="en-US" altLang="ko-KR" dirty="0"/>
              <a:t>, </a:t>
            </a:r>
            <a:r>
              <a:rPr lang="ko-KR" altLang="en-US" dirty="0"/>
              <a:t>속도 등과 같이 그에 관한 정의가 명확하게 내려져 있어 직접 측정이나 관찰이 가능한 변수를 의미한다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개념적 정의에 의하여 측정이 가능한 경우 </a:t>
            </a:r>
            <a:r>
              <a:rPr lang="ko-KR" altLang="en-US" dirty="0" err="1"/>
              <a:t>관찰변수로</a:t>
            </a:r>
            <a:r>
              <a:rPr lang="ko-KR" altLang="en-US" dirty="0"/>
              <a:t> 취급하기도 한다</a:t>
            </a:r>
            <a:r>
              <a:rPr lang="en-US" altLang="ko-KR" dirty="0"/>
              <a:t>. </a:t>
            </a:r>
            <a:r>
              <a:rPr lang="ko-KR" altLang="en-US" dirty="0"/>
              <a:t>이때 측정의 </a:t>
            </a:r>
            <a:r>
              <a:rPr lang="ko-KR" altLang="en-US" dirty="0" err="1"/>
              <a:t>타당도와</a:t>
            </a:r>
            <a:r>
              <a:rPr lang="ko-KR" altLang="en-US" dirty="0"/>
              <a:t> 신뢰도의 문제가 고려되어야 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잠재변수</a:t>
            </a:r>
            <a:r>
              <a:rPr lang="ko-KR" altLang="en-US" dirty="0"/>
              <a:t> </a:t>
            </a:r>
            <a:r>
              <a:rPr lang="en-US" altLang="ko-KR" dirty="0"/>
              <a:t>(Latent Variable)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자존심</a:t>
            </a:r>
            <a:r>
              <a:rPr lang="en-US" altLang="ko-KR" dirty="0"/>
              <a:t>, </a:t>
            </a:r>
            <a:r>
              <a:rPr lang="ko-KR" altLang="en-US" dirty="0"/>
              <a:t>정체성</a:t>
            </a:r>
            <a:r>
              <a:rPr lang="en-US" altLang="ko-KR" dirty="0"/>
              <a:t>, </a:t>
            </a:r>
            <a:r>
              <a:rPr lang="ko-KR" altLang="en-US" dirty="0"/>
              <a:t>무력감</a:t>
            </a:r>
            <a:r>
              <a:rPr lang="en-US" altLang="ko-KR" dirty="0"/>
              <a:t>, </a:t>
            </a:r>
            <a:r>
              <a:rPr lang="ko-KR" altLang="en-US" dirty="0"/>
              <a:t>언어능력</a:t>
            </a:r>
            <a:r>
              <a:rPr lang="en-US" altLang="ko-KR" dirty="0"/>
              <a:t>, </a:t>
            </a:r>
            <a:r>
              <a:rPr lang="ko-KR" altLang="en-US" dirty="0"/>
              <a:t>보수성</a:t>
            </a:r>
            <a:r>
              <a:rPr lang="en-US" altLang="ko-KR" dirty="0"/>
              <a:t>, </a:t>
            </a:r>
            <a:r>
              <a:rPr lang="ko-KR" altLang="en-US" dirty="0"/>
              <a:t>성취 등과 같이 추상성을 가지고 있어 직접 측정이나 관찰이 불가능하고 관찰변수들의 저변에 잠재되어 있는 변수를 뜻한다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관찰변수는</a:t>
            </a:r>
            <a:r>
              <a:rPr lang="ko-KR" altLang="en-US" dirty="0"/>
              <a:t> 저변에 깔려있는 </a:t>
            </a:r>
            <a:r>
              <a:rPr lang="ko-KR" altLang="en-US" dirty="0" err="1"/>
              <a:t>잠재변수의</a:t>
            </a:r>
            <a:r>
              <a:rPr lang="ko-KR" altLang="en-US" dirty="0"/>
              <a:t> 내용이 외부에 표출된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잠재변수와</a:t>
            </a:r>
            <a:r>
              <a:rPr lang="ko-KR" altLang="en-US" dirty="0"/>
              <a:t> 밀접한 관계를 가지고 있어 </a:t>
            </a:r>
            <a:r>
              <a:rPr lang="ko-KR" altLang="en-US" dirty="0" err="1"/>
              <a:t>잠재변수가</a:t>
            </a:r>
            <a:r>
              <a:rPr lang="ko-KR" altLang="en-US" dirty="0"/>
              <a:t> 가지고 있는 여러 측면의 징후를 나타내는 것이라고 생각할 수 있다</a:t>
            </a:r>
            <a:r>
              <a:rPr lang="en-US" altLang="ko-KR" dirty="0"/>
              <a:t>. </a:t>
            </a:r>
            <a:r>
              <a:rPr lang="ko-KR" altLang="en-US" dirty="0"/>
              <a:t>이런 관점에서 </a:t>
            </a:r>
            <a:r>
              <a:rPr lang="ko-KR" altLang="en-US" dirty="0" err="1"/>
              <a:t>관찰변수를</a:t>
            </a:r>
            <a:r>
              <a:rPr lang="ko-KR" altLang="en-US" dirty="0"/>
              <a:t> </a:t>
            </a:r>
            <a:r>
              <a:rPr lang="ko-KR" altLang="en-US" dirty="0" err="1"/>
              <a:t>잠재변수에</a:t>
            </a:r>
            <a:r>
              <a:rPr lang="ko-KR" altLang="en-US" dirty="0"/>
              <a:t> 대한 지시자</a:t>
            </a:r>
            <a:r>
              <a:rPr lang="en-US" altLang="ko-KR" dirty="0"/>
              <a:t>(indicator)</a:t>
            </a:r>
            <a:r>
              <a:rPr lang="ko-KR" altLang="en-US" dirty="0"/>
              <a:t>라 부르기도 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인자</a:t>
            </a:r>
            <a:r>
              <a:rPr lang="en-US" altLang="ko-KR" dirty="0"/>
              <a:t>(factor), </a:t>
            </a:r>
            <a:r>
              <a:rPr lang="ko-KR" altLang="en-US" dirty="0" err="1"/>
              <a:t>구성개념</a:t>
            </a:r>
            <a:r>
              <a:rPr lang="en-US" altLang="ko-KR" dirty="0"/>
              <a:t>(construct, </a:t>
            </a:r>
            <a:r>
              <a:rPr lang="ko-KR" altLang="en-US" dirty="0"/>
              <a:t>구인</a:t>
            </a:r>
            <a:r>
              <a:rPr lang="en-US" altLang="ko-KR" dirty="0"/>
              <a:t>), </a:t>
            </a:r>
            <a:r>
              <a:rPr lang="ko-KR" altLang="en-US" dirty="0"/>
              <a:t>이론</a:t>
            </a:r>
            <a:r>
              <a:rPr lang="en-US" altLang="ko-KR" dirty="0"/>
              <a:t>(theoretical)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저변</a:t>
            </a:r>
            <a:r>
              <a:rPr lang="en-US" altLang="ko-KR" dirty="0"/>
              <a:t>(underlying)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차원</a:t>
            </a:r>
            <a:r>
              <a:rPr lang="en-US" altLang="ko-KR" dirty="0"/>
              <a:t>(dimension), ...</a:t>
            </a:r>
            <a:r>
              <a:rPr lang="ko-KR" altLang="en-US" dirty="0"/>
              <a:t>  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0093069-6AE3-4AA9-A7C7-6C167A61328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04839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4.10.2 SPSS </a:t>
            </a:r>
            <a:r>
              <a:rPr lang="ko-KR" altLang="en-US" dirty="0"/>
              <a:t>분석 사례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100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215539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5" y="1052513"/>
            <a:ext cx="7657170" cy="5184775"/>
          </a:xfrm>
        </p:spPr>
      </p:pic>
      <p:sp>
        <p:nvSpPr>
          <p:cNvPr id="1054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BE4C6B1-98DA-447F-9217-A83B0214581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66643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4.10.3. AMOS </a:t>
            </a:r>
            <a:r>
              <a:rPr lang="ko-KR" altLang="en-US" dirty="0"/>
              <a:t>분석 사례</a:t>
            </a:r>
          </a:p>
        </p:txBody>
      </p:sp>
      <p:sp>
        <p:nvSpPr>
          <p:cNvPr id="1065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2434B9A-7D4B-4A7D-97E2-F523CDB460F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7" y="1052513"/>
            <a:ext cx="7608286" cy="5184775"/>
          </a:xfrm>
        </p:spPr>
      </p:pic>
    </p:spTree>
    <p:extLst>
      <p:ext uri="{BB962C8B-B14F-4D97-AF65-F5344CB8AC3E}">
        <p14:creationId xmlns:p14="http://schemas.microsoft.com/office/powerpoint/2010/main" val="560971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07523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≪참조≫ 일반선형모형 </a:t>
            </a:r>
            <a:r>
              <a:rPr lang="en-US" altLang="ko-KR" dirty="0"/>
              <a:t>(General Linear Model)</a:t>
            </a:r>
            <a:endParaRPr lang="ko-KR" altLang="en-US" dirty="0"/>
          </a:p>
        </p:txBody>
      </p:sp>
      <p:sp>
        <p:nvSpPr>
          <p:cNvPr id="1075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F4F4086-1BD4-478F-8ECC-256C40EAD98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685192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‘</a:t>
            </a:r>
            <a:r>
              <a:rPr lang="ko-KR" altLang="en-US"/>
              <a:t>일변량 분석</a:t>
            </a:r>
            <a:r>
              <a:rPr lang="en-US" altLang="ko-KR"/>
              <a:t>’</a:t>
            </a:r>
            <a:r>
              <a:rPr lang="ko-KR" altLang="en-US"/>
              <a:t> 대화상자</a:t>
            </a:r>
          </a:p>
        </p:txBody>
      </p:sp>
      <p:sp>
        <p:nvSpPr>
          <p:cNvPr id="10854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00A38CF-AFDC-4767-9080-2487E5BCDC6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0854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981075"/>
            <a:ext cx="40163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33375"/>
            <a:ext cx="4764087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Line 6"/>
          <p:cNvSpPr>
            <a:spLocks noChangeShapeType="1"/>
          </p:cNvSpPr>
          <p:nvPr/>
        </p:nvSpPr>
        <p:spPr bwMode="auto">
          <a:xfrm flipV="1">
            <a:off x="3851275" y="1052513"/>
            <a:ext cx="576263" cy="360362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pic>
        <p:nvPicPr>
          <p:cNvPr id="108551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8" y="2851150"/>
            <a:ext cx="3140075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2" name="Line 6"/>
          <p:cNvSpPr>
            <a:spLocks noChangeShapeType="1"/>
          </p:cNvSpPr>
          <p:nvPr/>
        </p:nvSpPr>
        <p:spPr bwMode="auto">
          <a:xfrm>
            <a:off x="3851275" y="2492375"/>
            <a:ext cx="1944688" cy="1944688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847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sp>
        <p:nvSpPr>
          <p:cNvPr id="10957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95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B1BACED-19F2-42DE-85DD-0A4F566BDCE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09573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60438"/>
            <a:ext cx="5902325" cy="33321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74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573463"/>
            <a:ext cx="6059487" cy="27765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122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회귀분석 요약 테이블</a:t>
            </a:r>
          </a:p>
        </p:txBody>
      </p:sp>
      <p:sp>
        <p:nvSpPr>
          <p:cNvPr id="11059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B9D0C4B-CAFC-4A25-82C0-2249E938D66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10596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1149350"/>
            <a:ext cx="64484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4713288"/>
            <a:ext cx="2667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4713288"/>
            <a:ext cx="3325812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5093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3303221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05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C5EB613-46DA-41A0-B328-7F20ADE8C4F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5.1 </a:t>
            </a:r>
            <a:r>
              <a:rPr lang="ko-KR" altLang="en-US" dirty="0"/>
              <a:t>연구모형의 구축과 해석 절차</a:t>
            </a:r>
            <a:endParaRPr lang="en-US" altLang="ko-KR" dirty="0"/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33463"/>
            <a:ext cx="7742237" cy="518160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Clr>
                <a:srgbClr val="1717FF"/>
              </a:buClr>
              <a:buSzPct val="100000"/>
              <a:buFont typeface="휴먼매직체" panose="02030504000101010101" pitchFamily="18" charset="-127"/>
              <a:buAutoNum type="circleNumDbPlain"/>
            </a:pPr>
            <a:r>
              <a:rPr lang="ko-KR" altLang="en-US" dirty="0">
                <a:solidFill>
                  <a:srgbClr val="3333FF"/>
                </a:solidFill>
              </a:rPr>
              <a:t>모형에 대한 적합도 평가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/>
              <a:t>Chi-Square Test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가설적 모형이 자료로부터 잘 지지되는 지를 검정</a:t>
            </a:r>
            <a:r>
              <a:rPr lang="en-US" altLang="ko-KR" dirty="0"/>
              <a:t>: p-</a:t>
            </a:r>
            <a:r>
              <a:rPr lang="ko-KR" altLang="en-US" dirty="0"/>
              <a:t>값 </a:t>
            </a:r>
            <a:r>
              <a:rPr lang="en-US" altLang="ko-KR" dirty="0"/>
              <a:t>&gt; </a:t>
            </a:r>
            <a:r>
              <a:rPr lang="ko-KR" altLang="en-US" dirty="0"/>
              <a:t>유의수준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/>
              <a:t>GFI, AGFI, NFI, NNFI, </a:t>
            </a:r>
            <a:r>
              <a:rPr lang="en-US" altLang="ko-KR" dirty="0">
                <a:latin typeface="Arial" panose="020B0604020202020204" pitchFamily="34" charset="0"/>
              </a:rPr>
              <a:t>…</a:t>
            </a:r>
            <a:r>
              <a:rPr lang="en-US" altLang="ko-KR" dirty="0"/>
              <a:t> (0&lt;GFI&lt;1) : 1</a:t>
            </a:r>
            <a:r>
              <a:rPr lang="ko-KR" altLang="en-US" dirty="0"/>
              <a:t>에 가까울수록 좋음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dirty="0"/>
              <a:t>RMSEA, Standardized RMR : 0</a:t>
            </a:r>
            <a:r>
              <a:rPr lang="ko-KR" altLang="en-US" dirty="0"/>
              <a:t>에 가까울수록 좋음</a:t>
            </a:r>
            <a:r>
              <a:rPr lang="en-US" altLang="ko-KR" sz="1400" dirty="0"/>
              <a:t>.</a:t>
            </a:r>
          </a:p>
          <a:p>
            <a:pPr lvl="1" eaLnBrk="1" hangingPunct="1">
              <a:lnSpc>
                <a:spcPct val="80000"/>
              </a:lnSpc>
            </a:pPr>
            <a:endParaRPr lang="en-US" altLang="ko-KR" sz="1400" dirty="0"/>
          </a:p>
          <a:p>
            <a:pPr marL="457200" indent="-457200" eaLnBrk="1" hangingPunct="1">
              <a:lnSpc>
                <a:spcPct val="80000"/>
              </a:lnSpc>
              <a:buClr>
                <a:srgbClr val="1717FF"/>
              </a:buClr>
              <a:buSzPct val="100000"/>
              <a:buFont typeface="휴먼매직체" panose="02030504000101010101" pitchFamily="18" charset="-127"/>
              <a:buAutoNum type="circleNumDbPlain"/>
            </a:pPr>
            <a:r>
              <a:rPr lang="ko-KR" altLang="en-US" dirty="0">
                <a:solidFill>
                  <a:srgbClr val="3333FF"/>
                </a:solidFill>
              </a:rPr>
              <a:t>모형 수정</a:t>
            </a:r>
          </a:p>
          <a:p>
            <a:pPr lvl="1" eaLnBrk="1" hangingPunct="1">
              <a:lnSpc>
                <a:spcPct val="80000"/>
              </a:lnSpc>
            </a:pPr>
            <a:r>
              <a:rPr lang="ko-KR" altLang="en-US" dirty="0"/>
              <a:t>적합도 향상</a:t>
            </a:r>
            <a:r>
              <a:rPr lang="en-US" altLang="ko-KR" dirty="0"/>
              <a:t>: </a:t>
            </a:r>
            <a:r>
              <a:rPr lang="ko-KR" altLang="en-US" dirty="0"/>
              <a:t>모형에 추가적인 경로계수 또는 </a:t>
            </a:r>
            <a:r>
              <a:rPr lang="ko-KR" altLang="en-US" dirty="0" err="1"/>
              <a:t>공분산을</a:t>
            </a:r>
            <a:r>
              <a:rPr lang="ko-KR" altLang="en-US" dirty="0"/>
              <a:t> 도입하여 모형에 대한 제약을 완화 ← 수정지수</a:t>
            </a:r>
            <a:r>
              <a:rPr lang="en-US" altLang="ko-KR" dirty="0"/>
              <a:t>(modification index)</a:t>
            </a:r>
          </a:p>
          <a:p>
            <a:pPr lvl="1" eaLnBrk="1" hangingPunct="1">
              <a:lnSpc>
                <a:spcPct val="80000"/>
              </a:lnSpc>
            </a:pPr>
            <a:r>
              <a:rPr lang="ko-KR" altLang="en-US" dirty="0" err="1"/>
              <a:t>간명성</a:t>
            </a:r>
            <a:r>
              <a:rPr lang="ko-KR" altLang="en-US" dirty="0"/>
              <a:t> 추구</a:t>
            </a:r>
            <a:r>
              <a:rPr lang="en-US" altLang="ko-KR" dirty="0"/>
              <a:t>: </a:t>
            </a:r>
            <a:r>
              <a:rPr lang="ko-KR" altLang="en-US" dirty="0"/>
              <a:t>불필요한 </a:t>
            </a:r>
            <a:r>
              <a:rPr lang="ko-KR" altLang="en-US" dirty="0" err="1"/>
              <a:t>자유모수를</a:t>
            </a:r>
            <a:r>
              <a:rPr lang="ko-KR" altLang="en-US" dirty="0"/>
              <a:t> 삭제하여 더 간단한 형태의 모형을 구축 ← 통계적 가설검정</a:t>
            </a:r>
            <a:endParaRPr lang="en-US" altLang="ko-KR" dirty="0"/>
          </a:p>
          <a:p>
            <a:pPr lvl="1" eaLnBrk="1" hangingPunct="1">
              <a:lnSpc>
                <a:spcPct val="80000"/>
              </a:lnSpc>
            </a:pPr>
            <a:endParaRPr lang="en-US" altLang="ko-KR" sz="1400" dirty="0"/>
          </a:p>
          <a:p>
            <a:pPr marL="457200" indent="-457200" eaLnBrk="1" hangingPunct="1">
              <a:lnSpc>
                <a:spcPct val="80000"/>
              </a:lnSpc>
              <a:buClr>
                <a:srgbClr val="1717FF"/>
              </a:buClr>
              <a:buSzPct val="100000"/>
              <a:buFont typeface="휴먼매직체" panose="02030504000101010101" pitchFamily="18" charset="-127"/>
              <a:buAutoNum type="circleNumDbPlain"/>
            </a:pPr>
            <a:r>
              <a:rPr lang="ko-KR" altLang="en-US" dirty="0">
                <a:solidFill>
                  <a:srgbClr val="3333FF"/>
                </a:solidFill>
              </a:rPr>
              <a:t>개별 </a:t>
            </a:r>
            <a:r>
              <a:rPr lang="ko-KR" altLang="en-US" dirty="0" err="1">
                <a:solidFill>
                  <a:srgbClr val="3333FF"/>
                </a:solidFill>
              </a:rPr>
              <a:t>모수에</a:t>
            </a:r>
            <a:r>
              <a:rPr lang="ko-KR" altLang="en-US" dirty="0">
                <a:solidFill>
                  <a:srgbClr val="3333FF"/>
                </a:solidFill>
              </a:rPr>
              <a:t> 대한 평가</a:t>
            </a:r>
          </a:p>
          <a:p>
            <a:pPr lvl="1" eaLnBrk="1" hangingPunct="1">
              <a:lnSpc>
                <a:spcPct val="80000"/>
              </a:lnSpc>
            </a:pPr>
            <a:r>
              <a:rPr lang="ko-KR" altLang="en-US" dirty="0"/>
              <a:t>통계적 유의성 검정</a:t>
            </a:r>
            <a:r>
              <a:rPr lang="en-US" altLang="ko-KR" dirty="0"/>
              <a:t>, </a:t>
            </a:r>
            <a:r>
              <a:rPr lang="ko-KR" altLang="en-US" dirty="0"/>
              <a:t>추정치들의 의미를 해석 </a:t>
            </a:r>
          </a:p>
          <a:p>
            <a:pPr lvl="1" eaLnBrk="1" hangingPunct="1">
              <a:lnSpc>
                <a:spcPct val="80000"/>
              </a:lnSpc>
            </a:pPr>
            <a:r>
              <a:rPr lang="ko-KR" altLang="en-US" dirty="0"/>
              <a:t>표준화 추정치</a:t>
            </a:r>
            <a:r>
              <a:rPr lang="en-US" altLang="ko-KR" dirty="0"/>
              <a:t>(Standardized Solution)</a:t>
            </a:r>
          </a:p>
          <a:p>
            <a:pPr lvl="1" eaLnBrk="1" hangingPunct="1">
              <a:lnSpc>
                <a:spcPct val="80000"/>
              </a:lnSpc>
            </a:pPr>
            <a:endParaRPr lang="en-US" altLang="ko-KR" dirty="0">
              <a:sym typeface="Symbol" panose="05050102010706020507" pitchFamily="18" charset="2"/>
            </a:endParaRPr>
          </a:p>
          <a:p>
            <a:pPr marL="457200" indent="-457200" eaLnBrk="1" hangingPunct="1">
              <a:lnSpc>
                <a:spcPct val="80000"/>
              </a:lnSpc>
              <a:buClr>
                <a:srgbClr val="1717FF"/>
              </a:buClr>
              <a:buSzPct val="100000"/>
              <a:buFont typeface="휴먼매직체" panose="02030504000101010101" pitchFamily="18" charset="-127"/>
              <a:buAutoNum type="circleNumDbPlain"/>
            </a:pPr>
            <a:r>
              <a:rPr lang="ko-KR" altLang="en-US" dirty="0"/>
              <a:t>인과</a:t>
            </a:r>
            <a:r>
              <a:rPr lang="en-US" altLang="ko-KR" dirty="0"/>
              <a:t>(</a:t>
            </a:r>
            <a:r>
              <a:rPr lang="ko-KR" altLang="en-US" dirty="0"/>
              <a:t>연관</a:t>
            </a:r>
            <a:r>
              <a:rPr lang="en-US" altLang="ko-KR" dirty="0"/>
              <a:t>)</a:t>
            </a:r>
            <a:r>
              <a:rPr lang="ko-KR" altLang="en-US" dirty="0"/>
              <a:t>관계에 대한 해석</a:t>
            </a:r>
          </a:p>
          <a:p>
            <a:pPr lvl="1" eaLnBrk="1" hangingPunct="1">
              <a:lnSpc>
                <a:spcPct val="80000"/>
              </a:lnSpc>
            </a:pPr>
            <a:r>
              <a:rPr lang="ko-KR" altLang="en-US" dirty="0"/>
              <a:t>직접</a:t>
            </a:r>
            <a:r>
              <a:rPr lang="en-US" altLang="ko-KR" dirty="0"/>
              <a:t>(Direct), </a:t>
            </a:r>
            <a:r>
              <a:rPr lang="ko-KR" altLang="en-US" dirty="0"/>
              <a:t>간접</a:t>
            </a:r>
            <a:r>
              <a:rPr lang="en-US" altLang="ko-KR" dirty="0"/>
              <a:t>(Indirect), </a:t>
            </a:r>
            <a:r>
              <a:rPr lang="ko-KR" altLang="en-US" dirty="0"/>
              <a:t>총</a:t>
            </a:r>
            <a:r>
              <a:rPr lang="en-US" altLang="ko-KR" dirty="0"/>
              <a:t>(Total) </a:t>
            </a:r>
            <a:r>
              <a:rPr lang="ko-KR" altLang="en-US" dirty="0"/>
              <a:t>효과 </a:t>
            </a:r>
          </a:p>
        </p:txBody>
      </p:sp>
      <p:cxnSp>
        <p:nvCxnSpPr>
          <p:cNvPr id="114693" name="직선 화살표 연결선 5"/>
          <p:cNvCxnSpPr>
            <a:cxnSpLocks noChangeShapeType="1"/>
          </p:cNvCxnSpPr>
          <p:nvPr/>
        </p:nvCxnSpPr>
        <p:spPr bwMode="auto">
          <a:xfrm rot="5400000">
            <a:off x="238126" y="2016125"/>
            <a:ext cx="1357312" cy="1587"/>
          </a:xfrm>
          <a:prstGeom prst="straightConnector1">
            <a:avLst/>
          </a:prstGeom>
          <a:noFill/>
          <a:ln w="25400" cap="rnd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4694" name="자유형 6"/>
          <p:cNvSpPr>
            <a:spLocks/>
          </p:cNvSpPr>
          <p:nvPr/>
        </p:nvSpPr>
        <p:spPr bwMode="auto">
          <a:xfrm>
            <a:off x="396875" y="1266825"/>
            <a:ext cx="406400" cy="1566863"/>
          </a:xfrm>
          <a:custGeom>
            <a:avLst/>
            <a:gdLst>
              <a:gd name="T0" fmla="*/ 385755 w 406958"/>
              <a:gd name="T1" fmla="*/ 1541241 h 1567543"/>
              <a:gd name="T2" fmla="*/ 4751 w 406958"/>
              <a:gd name="T3" fmla="*/ 661943 h 1567543"/>
              <a:gd name="T4" fmla="*/ 357179 w 406958"/>
              <a:gd name="T5" fmla="*/ 0 h 1567543"/>
              <a:gd name="T6" fmla="*/ 0 60000 65536"/>
              <a:gd name="T7" fmla="*/ 0 60000 65536"/>
              <a:gd name="T8" fmla="*/ 0 60000 65536"/>
              <a:gd name="T9" fmla="*/ 0 w 406958"/>
              <a:gd name="T10" fmla="*/ 0 h 1567543"/>
              <a:gd name="T11" fmla="*/ 406958 w 406958"/>
              <a:gd name="T12" fmla="*/ 1567543 h 15675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6958" h="1567543">
                <a:moveTo>
                  <a:pt x="406958" y="1567543"/>
                </a:moveTo>
                <a:cubicBezTo>
                  <a:pt x="208503" y="1251020"/>
                  <a:pt x="10048" y="934497"/>
                  <a:pt x="5024" y="673240"/>
                </a:cubicBezTo>
                <a:cubicBezTo>
                  <a:pt x="0" y="411983"/>
                  <a:pt x="188406" y="205991"/>
                  <a:pt x="376813" y="0"/>
                </a:cubicBezTo>
              </a:path>
            </a:pathLst>
          </a:custGeom>
          <a:noFill/>
          <a:ln w="25400" cap="rnd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14695" name="자유형 7"/>
          <p:cNvSpPr>
            <a:spLocks/>
          </p:cNvSpPr>
          <p:nvPr/>
        </p:nvSpPr>
        <p:spPr bwMode="auto">
          <a:xfrm>
            <a:off x="425450" y="1285874"/>
            <a:ext cx="388938" cy="3007221"/>
          </a:xfrm>
          <a:custGeom>
            <a:avLst/>
            <a:gdLst>
              <a:gd name="T0" fmla="*/ 404527 w 388536"/>
              <a:gd name="T1" fmla="*/ 0 h 2723103"/>
              <a:gd name="T2" fmla="*/ 6972 w 388536"/>
              <a:gd name="T3" fmla="*/ 1662629 h 2723103"/>
              <a:gd name="T4" fmla="*/ 362679 w 388536"/>
              <a:gd name="T5" fmla="*/ 2764243 h 2723103"/>
              <a:gd name="T6" fmla="*/ 0 60000 65536"/>
              <a:gd name="T7" fmla="*/ 0 60000 65536"/>
              <a:gd name="T8" fmla="*/ 0 60000 65536"/>
              <a:gd name="T9" fmla="*/ 0 w 388536"/>
              <a:gd name="T10" fmla="*/ 0 h 2723103"/>
              <a:gd name="T11" fmla="*/ 388536 w 388536"/>
              <a:gd name="T12" fmla="*/ 2723103 h 27231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8536" h="2723103">
                <a:moveTo>
                  <a:pt x="388536" y="0"/>
                </a:moveTo>
                <a:cubicBezTo>
                  <a:pt x="200967" y="592015"/>
                  <a:pt x="13398" y="1184031"/>
                  <a:pt x="6699" y="1637881"/>
                </a:cubicBezTo>
                <a:cubicBezTo>
                  <a:pt x="0" y="2091731"/>
                  <a:pt x="174171" y="2407417"/>
                  <a:pt x="348343" y="2723103"/>
                </a:cubicBezTo>
              </a:path>
            </a:pathLst>
          </a:custGeom>
          <a:noFill/>
          <a:ln w="25400" cap="rnd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114696" name="직선 화살표 연결선 8"/>
          <p:cNvCxnSpPr>
            <a:cxnSpLocks noChangeShapeType="1"/>
          </p:cNvCxnSpPr>
          <p:nvPr/>
        </p:nvCxnSpPr>
        <p:spPr bwMode="auto">
          <a:xfrm rot="5400000">
            <a:off x="471626" y="4863423"/>
            <a:ext cx="917575" cy="12700"/>
          </a:xfrm>
          <a:prstGeom prst="straightConnector1">
            <a:avLst/>
          </a:prstGeom>
          <a:noFill/>
          <a:ln w="25400" cap="rnd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799432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233A4B3-9E20-4BC4-AC30-DED48746D48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3887788"/>
            <a:ext cx="7696200" cy="23495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ko-KR" altLang="en-US" sz="2000"/>
              <a:t>내생변수</a:t>
            </a:r>
            <a:r>
              <a:rPr lang="en-US" altLang="ko-KR" sz="2000"/>
              <a:t>(endogenous variables) : y1, y2, y3</a:t>
            </a:r>
          </a:p>
          <a:p>
            <a:pPr lvl="1" eaLnBrk="1" hangingPunct="1">
              <a:lnSpc>
                <a:spcPct val="90000"/>
              </a:lnSpc>
            </a:pPr>
            <a:r>
              <a:rPr lang="ko-KR" altLang="en-US" sz="2000"/>
              <a:t>외생변수</a:t>
            </a:r>
            <a:r>
              <a:rPr lang="en-US" altLang="ko-KR" sz="2000"/>
              <a:t>(exogenous variables) : x1, x2</a:t>
            </a:r>
          </a:p>
          <a:p>
            <a:pPr lvl="1" eaLnBrk="1" hangingPunct="1">
              <a:lnSpc>
                <a:spcPct val="40000"/>
              </a:lnSpc>
            </a:pPr>
            <a:endParaRPr lang="en-US" altLang="ko-KR" sz="200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ko-KR" sz="2000" i="1"/>
              <a:t>          y</a:t>
            </a:r>
            <a:r>
              <a:rPr lang="en-US" altLang="ko-KR" sz="2000" baseline="-25000"/>
              <a:t>1</a:t>
            </a:r>
            <a:r>
              <a:rPr lang="en-US" altLang="ko-KR" sz="2000" i="1"/>
              <a:t>  </a:t>
            </a:r>
            <a:r>
              <a:rPr lang="en-US" altLang="ko-KR" sz="2000"/>
              <a:t>=</a:t>
            </a:r>
            <a:r>
              <a:rPr lang="en-US" altLang="ko-KR" sz="2000" i="1"/>
              <a:t>  </a:t>
            </a:r>
            <a:r>
              <a:rPr lang="en-US" altLang="ko-KR" sz="2000" i="1">
                <a:sym typeface="Symbol" panose="05050102010706020507" pitchFamily="18" charset="2"/>
              </a:rPr>
              <a:t></a:t>
            </a:r>
            <a:r>
              <a:rPr lang="en-US" altLang="ko-KR" sz="2000" baseline="-25000">
                <a:sym typeface="Symbol" panose="05050102010706020507" pitchFamily="18" charset="2"/>
              </a:rPr>
              <a:t>12</a:t>
            </a:r>
            <a:r>
              <a:rPr lang="en-US" altLang="ko-KR" sz="2000" i="1">
                <a:sym typeface="Symbol" panose="05050102010706020507" pitchFamily="18" charset="2"/>
              </a:rPr>
              <a:t>x</a:t>
            </a:r>
            <a:r>
              <a:rPr lang="en-US" altLang="ko-KR" sz="2000" baseline="-25000">
                <a:sym typeface="Symbol" panose="05050102010706020507" pitchFamily="18" charset="2"/>
              </a:rPr>
              <a:t>2</a:t>
            </a:r>
            <a:r>
              <a:rPr lang="en-US" altLang="ko-KR" sz="2000" i="1">
                <a:sym typeface="Symbol" panose="05050102010706020507" pitchFamily="18" charset="2"/>
              </a:rPr>
              <a:t> </a:t>
            </a:r>
            <a:r>
              <a:rPr lang="en-US" altLang="ko-KR" sz="2000">
                <a:sym typeface="Symbol" panose="05050102010706020507" pitchFamily="18" charset="2"/>
              </a:rPr>
              <a:t>+</a:t>
            </a:r>
            <a:r>
              <a:rPr lang="en-US" altLang="ko-KR" sz="2000" i="1">
                <a:sym typeface="Symbol" panose="05050102010706020507" pitchFamily="18" charset="2"/>
              </a:rPr>
              <a:t> </a:t>
            </a:r>
            <a:r>
              <a:rPr lang="en-US" altLang="ko-KR" sz="2000" baseline="-25000">
                <a:sym typeface="Symbol" panose="05050102010706020507" pitchFamily="18" charset="2"/>
              </a:rPr>
              <a:t>1</a:t>
            </a:r>
            <a:endParaRPr lang="en-US" altLang="ko-KR" sz="2000" baseline="-2500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ko-KR" sz="2000" i="1"/>
              <a:t>          y</a:t>
            </a:r>
            <a:r>
              <a:rPr lang="en-US" altLang="ko-KR" sz="2000" baseline="-25000"/>
              <a:t>2</a:t>
            </a:r>
            <a:r>
              <a:rPr lang="en-US" altLang="ko-KR" sz="2000" i="1"/>
              <a:t>  </a:t>
            </a:r>
            <a:r>
              <a:rPr lang="en-US" altLang="ko-KR" sz="2000"/>
              <a:t>=</a:t>
            </a:r>
            <a:r>
              <a:rPr lang="en-US" altLang="ko-KR" sz="2000" i="1"/>
              <a:t>  </a:t>
            </a:r>
            <a:r>
              <a:rPr lang="en-US" altLang="ko-KR" sz="2000" i="1">
                <a:sym typeface="Symbol" panose="05050102010706020507" pitchFamily="18" charset="2"/>
              </a:rPr>
              <a:t></a:t>
            </a:r>
            <a:r>
              <a:rPr lang="en-US" altLang="ko-KR" sz="2000" baseline="-25000">
                <a:sym typeface="Symbol" panose="05050102010706020507" pitchFamily="18" charset="2"/>
              </a:rPr>
              <a:t>21</a:t>
            </a:r>
            <a:r>
              <a:rPr lang="en-US" altLang="ko-KR" sz="2000" i="1">
                <a:sym typeface="Symbol" panose="05050102010706020507" pitchFamily="18" charset="2"/>
              </a:rPr>
              <a:t>x</a:t>
            </a:r>
            <a:r>
              <a:rPr lang="en-US" altLang="ko-KR" sz="2000" baseline="-25000">
                <a:sym typeface="Symbol" panose="05050102010706020507" pitchFamily="18" charset="2"/>
              </a:rPr>
              <a:t>1</a:t>
            </a:r>
            <a:r>
              <a:rPr lang="en-US" altLang="ko-KR" sz="2000" i="1">
                <a:sym typeface="Symbol" panose="05050102010706020507" pitchFamily="18" charset="2"/>
              </a:rPr>
              <a:t> </a:t>
            </a:r>
            <a:r>
              <a:rPr lang="en-US" altLang="ko-KR" sz="2000">
                <a:sym typeface="Symbol" panose="05050102010706020507" pitchFamily="18" charset="2"/>
              </a:rPr>
              <a:t>+</a:t>
            </a:r>
            <a:r>
              <a:rPr lang="en-US" altLang="ko-KR" sz="2000" i="1">
                <a:sym typeface="Symbol" panose="05050102010706020507" pitchFamily="18" charset="2"/>
              </a:rPr>
              <a:t> </a:t>
            </a:r>
            <a:r>
              <a:rPr lang="en-US" altLang="ko-KR" sz="2000" baseline="-25000">
                <a:sym typeface="Symbol" panose="05050102010706020507" pitchFamily="18" charset="2"/>
              </a:rPr>
              <a:t>22</a:t>
            </a:r>
            <a:r>
              <a:rPr lang="en-US" altLang="ko-KR" sz="2000" i="1">
                <a:sym typeface="Symbol" panose="05050102010706020507" pitchFamily="18" charset="2"/>
              </a:rPr>
              <a:t>x</a:t>
            </a:r>
            <a:r>
              <a:rPr lang="en-US" altLang="ko-KR" sz="2000" baseline="-25000">
                <a:sym typeface="Symbol" panose="05050102010706020507" pitchFamily="18" charset="2"/>
              </a:rPr>
              <a:t>2</a:t>
            </a:r>
            <a:r>
              <a:rPr lang="en-US" altLang="ko-KR" sz="2000" i="1">
                <a:sym typeface="Symbol" panose="05050102010706020507" pitchFamily="18" charset="2"/>
              </a:rPr>
              <a:t> </a:t>
            </a:r>
            <a:r>
              <a:rPr lang="en-US" altLang="ko-KR" sz="2000">
                <a:sym typeface="Symbol" panose="05050102010706020507" pitchFamily="18" charset="2"/>
              </a:rPr>
              <a:t>+</a:t>
            </a:r>
            <a:r>
              <a:rPr lang="en-US" altLang="ko-KR" sz="2000" i="1">
                <a:sym typeface="Symbol" panose="05050102010706020507" pitchFamily="18" charset="2"/>
              </a:rPr>
              <a:t> </a:t>
            </a:r>
            <a:r>
              <a:rPr lang="en-US" altLang="ko-KR" sz="2000" baseline="-25000">
                <a:sym typeface="Symbol" panose="05050102010706020507" pitchFamily="18" charset="2"/>
              </a:rPr>
              <a:t>2</a:t>
            </a:r>
            <a:endParaRPr lang="en-US" altLang="ko-KR" sz="2000" baseline="-2500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ko-KR" sz="2000" i="1"/>
              <a:t>          y</a:t>
            </a:r>
            <a:r>
              <a:rPr lang="en-US" altLang="ko-KR" sz="2000" baseline="-25000"/>
              <a:t>3</a:t>
            </a:r>
            <a:r>
              <a:rPr lang="en-US" altLang="ko-KR" sz="2000" i="1"/>
              <a:t>  </a:t>
            </a:r>
            <a:r>
              <a:rPr lang="en-US" altLang="ko-KR" sz="2000"/>
              <a:t>=</a:t>
            </a:r>
            <a:r>
              <a:rPr lang="en-US" altLang="ko-KR" sz="2000" i="1"/>
              <a:t>  </a:t>
            </a:r>
            <a:r>
              <a:rPr lang="en-US" altLang="ko-KR" sz="2000" i="1">
                <a:sym typeface="Symbol" panose="05050102010706020507" pitchFamily="18" charset="2"/>
              </a:rPr>
              <a:t></a:t>
            </a:r>
            <a:r>
              <a:rPr lang="en-US" altLang="ko-KR" sz="2000" baseline="-25000">
                <a:sym typeface="Symbol" panose="05050102010706020507" pitchFamily="18" charset="2"/>
              </a:rPr>
              <a:t>31</a:t>
            </a:r>
            <a:r>
              <a:rPr lang="en-US" altLang="ko-KR" sz="2000" i="1">
                <a:sym typeface="Symbol" panose="05050102010706020507" pitchFamily="18" charset="2"/>
              </a:rPr>
              <a:t>y</a:t>
            </a:r>
            <a:r>
              <a:rPr lang="en-US" altLang="ko-KR" sz="2000" baseline="-25000">
                <a:sym typeface="Symbol" panose="05050102010706020507" pitchFamily="18" charset="2"/>
              </a:rPr>
              <a:t>1</a:t>
            </a:r>
            <a:r>
              <a:rPr lang="en-US" altLang="ko-KR" sz="2000" i="1">
                <a:sym typeface="Symbol" panose="05050102010706020507" pitchFamily="18" charset="2"/>
              </a:rPr>
              <a:t> </a:t>
            </a:r>
            <a:r>
              <a:rPr lang="en-US" altLang="ko-KR" sz="2000">
                <a:sym typeface="Symbol" panose="05050102010706020507" pitchFamily="18" charset="2"/>
              </a:rPr>
              <a:t>+</a:t>
            </a:r>
            <a:r>
              <a:rPr lang="en-US" altLang="ko-KR" sz="2000" i="1">
                <a:sym typeface="Symbol" panose="05050102010706020507" pitchFamily="18" charset="2"/>
              </a:rPr>
              <a:t> </a:t>
            </a:r>
            <a:r>
              <a:rPr lang="en-US" altLang="ko-KR" sz="2000" baseline="-25000">
                <a:sym typeface="Symbol" panose="05050102010706020507" pitchFamily="18" charset="2"/>
              </a:rPr>
              <a:t>32</a:t>
            </a:r>
            <a:r>
              <a:rPr lang="en-US" altLang="ko-KR" sz="2000" i="1">
                <a:sym typeface="Symbol" panose="05050102010706020507" pitchFamily="18" charset="2"/>
              </a:rPr>
              <a:t>y</a:t>
            </a:r>
            <a:r>
              <a:rPr lang="en-US" altLang="ko-KR" sz="2000" baseline="-25000">
                <a:sym typeface="Symbol" panose="05050102010706020507" pitchFamily="18" charset="2"/>
              </a:rPr>
              <a:t>2</a:t>
            </a:r>
            <a:r>
              <a:rPr lang="en-US" altLang="ko-KR" sz="2000" i="1">
                <a:sym typeface="Symbol" panose="05050102010706020507" pitchFamily="18" charset="2"/>
              </a:rPr>
              <a:t> </a:t>
            </a:r>
            <a:r>
              <a:rPr lang="en-US" altLang="ko-KR" sz="2000">
                <a:sym typeface="Symbol" panose="05050102010706020507" pitchFamily="18" charset="2"/>
              </a:rPr>
              <a:t>+</a:t>
            </a:r>
            <a:r>
              <a:rPr lang="en-US" altLang="ko-KR" sz="2000" i="1">
                <a:sym typeface="Symbol" panose="05050102010706020507" pitchFamily="18" charset="2"/>
              </a:rPr>
              <a:t> </a:t>
            </a:r>
            <a:r>
              <a:rPr lang="en-US" altLang="ko-KR" sz="2000" baseline="-25000">
                <a:sym typeface="Symbol" panose="05050102010706020507" pitchFamily="18" charset="2"/>
              </a:rPr>
              <a:t>31</a:t>
            </a:r>
            <a:r>
              <a:rPr lang="en-US" altLang="ko-KR" sz="2000" i="1">
                <a:sym typeface="Symbol" panose="05050102010706020507" pitchFamily="18" charset="2"/>
              </a:rPr>
              <a:t>x</a:t>
            </a:r>
            <a:r>
              <a:rPr lang="en-US" altLang="ko-KR" sz="2000" baseline="-25000">
                <a:sym typeface="Symbol" panose="05050102010706020507" pitchFamily="18" charset="2"/>
              </a:rPr>
              <a:t>1</a:t>
            </a:r>
            <a:r>
              <a:rPr lang="en-US" altLang="ko-KR" sz="2000" i="1">
                <a:sym typeface="Symbol" panose="05050102010706020507" pitchFamily="18" charset="2"/>
              </a:rPr>
              <a:t> </a:t>
            </a:r>
            <a:r>
              <a:rPr lang="en-US" altLang="ko-KR" sz="2000">
                <a:sym typeface="Symbol" panose="05050102010706020507" pitchFamily="18" charset="2"/>
              </a:rPr>
              <a:t>+</a:t>
            </a:r>
            <a:r>
              <a:rPr lang="en-US" altLang="ko-KR" sz="2000" i="1">
                <a:sym typeface="Symbol" panose="05050102010706020507" pitchFamily="18" charset="2"/>
              </a:rPr>
              <a:t> </a:t>
            </a:r>
            <a:r>
              <a:rPr lang="en-US" altLang="ko-KR" sz="2000" baseline="-25000">
                <a:sym typeface="Symbol" panose="05050102010706020507" pitchFamily="18" charset="2"/>
              </a:rPr>
              <a:t>3</a:t>
            </a:r>
            <a:endParaRPr lang="en-US" altLang="ko-KR" sz="2000" baseline="-25000"/>
          </a:p>
          <a:p>
            <a:pPr lvl="1" eaLnBrk="1" hangingPunct="1">
              <a:lnSpc>
                <a:spcPct val="90000"/>
              </a:lnSpc>
            </a:pPr>
            <a:endParaRPr lang="ko-KR" altLang="ko-KR" sz="2000" baseline="-25000"/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5.2 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경로분석 모형</a:t>
            </a:r>
            <a:r>
              <a:rPr lang="en-US" altLang="ko-KR" dirty="0"/>
              <a:t>(Path Analysis Model) </a:t>
            </a:r>
          </a:p>
        </p:txBody>
      </p:sp>
      <p:sp>
        <p:nvSpPr>
          <p:cNvPr id="115717" name="Rectangle 4"/>
          <p:cNvSpPr>
            <a:spLocks noChangeArrowheads="1"/>
          </p:cNvSpPr>
          <p:nvPr/>
        </p:nvSpPr>
        <p:spPr bwMode="auto">
          <a:xfrm>
            <a:off x="16002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YEARS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x</a:t>
            </a:r>
            <a:r>
              <a:rPr lang="en-US" altLang="ko-KR" sz="1800" b="0" baseline="-2500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115718" name="Rectangle 5"/>
          <p:cNvSpPr>
            <a:spLocks noChangeArrowheads="1"/>
          </p:cNvSpPr>
          <p:nvPr/>
        </p:nvSpPr>
        <p:spPr bwMode="auto">
          <a:xfrm>
            <a:off x="1600200" y="24384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AGE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x</a:t>
            </a:r>
            <a:r>
              <a:rPr lang="en-US" altLang="ko-KR" sz="1800" b="0" baseline="-25000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15719" name="Rectangle 6"/>
          <p:cNvSpPr>
            <a:spLocks noChangeArrowheads="1"/>
          </p:cNvSpPr>
          <p:nvPr/>
        </p:nvSpPr>
        <p:spPr bwMode="auto">
          <a:xfrm>
            <a:off x="3581400" y="1828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SUPPO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y</a:t>
            </a:r>
            <a:r>
              <a:rPr lang="en-US" altLang="ko-KR" sz="1800" b="0" baseline="-25000">
                <a:solidFill>
                  <a:srgbClr val="3333FF"/>
                </a:solidFill>
              </a:rPr>
              <a:t>2</a:t>
            </a:r>
          </a:p>
        </p:txBody>
      </p:sp>
      <p:sp>
        <p:nvSpPr>
          <p:cNvPr id="115720" name="Rectangle 7"/>
          <p:cNvSpPr>
            <a:spLocks noChangeArrowheads="1"/>
          </p:cNvSpPr>
          <p:nvPr/>
        </p:nvSpPr>
        <p:spPr bwMode="auto">
          <a:xfrm>
            <a:off x="3581400" y="3048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DEFER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y</a:t>
            </a:r>
            <a:r>
              <a:rPr lang="en-US" altLang="ko-KR" sz="1800" b="0" baseline="-25000">
                <a:solidFill>
                  <a:srgbClr val="3333FF"/>
                </a:solidFill>
              </a:rPr>
              <a:t>1</a:t>
            </a:r>
          </a:p>
        </p:txBody>
      </p:sp>
      <p:sp>
        <p:nvSpPr>
          <p:cNvPr id="115721" name="Rectangle 8"/>
          <p:cNvSpPr>
            <a:spLocks noChangeArrowheads="1"/>
          </p:cNvSpPr>
          <p:nvPr/>
        </p:nvSpPr>
        <p:spPr bwMode="auto">
          <a:xfrm>
            <a:off x="5638800" y="12192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SENTI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solidFill>
                  <a:srgbClr val="3333FF"/>
                </a:solidFill>
              </a:rPr>
              <a:t>y</a:t>
            </a:r>
            <a:r>
              <a:rPr lang="en-US" altLang="ko-KR" sz="1800" b="0" baseline="-25000">
                <a:solidFill>
                  <a:srgbClr val="3333FF"/>
                </a:solidFill>
              </a:rPr>
              <a:t>3</a:t>
            </a:r>
          </a:p>
        </p:txBody>
      </p:sp>
      <p:sp>
        <p:nvSpPr>
          <p:cNvPr id="115722" name="Line 9"/>
          <p:cNvSpPr>
            <a:spLocks noChangeShapeType="1"/>
          </p:cNvSpPr>
          <p:nvPr/>
        </p:nvSpPr>
        <p:spPr bwMode="auto">
          <a:xfrm>
            <a:off x="2286000" y="152400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723" name="Line 10"/>
          <p:cNvSpPr>
            <a:spLocks noChangeShapeType="1"/>
          </p:cNvSpPr>
          <p:nvPr/>
        </p:nvSpPr>
        <p:spPr bwMode="auto">
          <a:xfrm flipV="1">
            <a:off x="2286000" y="2133600"/>
            <a:ext cx="1295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724" name="Line 11"/>
          <p:cNvSpPr>
            <a:spLocks noChangeShapeType="1"/>
          </p:cNvSpPr>
          <p:nvPr/>
        </p:nvSpPr>
        <p:spPr bwMode="auto">
          <a:xfrm>
            <a:off x="2286000" y="2819400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725" name="Line 12"/>
          <p:cNvSpPr>
            <a:spLocks noChangeShapeType="1"/>
          </p:cNvSpPr>
          <p:nvPr/>
        </p:nvSpPr>
        <p:spPr bwMode="auto">
          <a:xfrm flipV="1">
            <a:off x="4267200" y="1676400"/>
            <a:ext cx="13716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726" name="Line 13"/>
          <p:cNvSpPr>
            <a:spLocks noChangeShapeType="1"/>
          </p:cNvSpPr>
          <p:nvPr/>
        </p:nvSpPr>
        <p:spPr bwMode="auto">
          <a:xfrm flipV="1">
            <a:off x="4267200" y="1828800"/>
            <a:ext cx="167640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727" name="Freeform 14"/>
          <p:cNvSpPr>
            <a:spLocks/>
          </p:cNvSpPr>
          <p:nvPr/>
        </p:nvSpPr>
        <p:spPr bwMode="auto">
          <a:xfrm>
            <a:off x="1204913" y="1524000"/>
            <a:ext cx="395287" cy="1295400"/>
          </a:xfrm>
          <a:custGeom>
            <a:avLst/>
            <a:gdLst>
              <a:gd name="T0" fmla="*/ 2147483646 w 249"/>
              <a:gd name="T1" fmla="*/ 0 h 816"/>
              <a:gd name="T2" fmla="*/ 0 w 249"/>
              <a:gd name="T3" fmla="*/ 2147483646 h 816"/>
              <a:gd name="T4" fmla="*/ 2147483646 w 249"/>
              <a:gd name="T5" fmla="*/ 2147483646 h 816"/>
              <a:gd name="T6" fmla="*/ 0 60000 65536"/>
              <a:gd name="T7" fmla="*/ 0 60000 65536"/>
              <a:gd name="T8" fmla="*/ 0 60000 65536"/>
              <a:gd name="T9" fmla="*/ 0 w 249"/>
              <a:gd name="T10" fmla="*/ 0 h 816"/>
              <a:gd name="T11" fmla="*/ 249 w 249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9" h="816">
                <a:moveTo>
                  <a:pt x="249" y="0"/>
                </a:moveTo>
                <a:cubicBezTo>
                  <a:pt x="124" y="148"/>
                  <a:pt x="0" y="296"/>
                  <a:pt x="0" y="432"/>
                </a:cubicBezTo>
                <a:cubicBezTo>
                  <a:pt x="0" y="568"/>
                  <a:pt x="207" y="752"/>
                  <a:pt x="249" y="81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5728" name="AutoShape 15"/>
          <p:cNvSpPr>
            <a:spLocks/>
          </p:cNvSpPr>
          <p:nvPr/>
        </p:nvSpPr>
        <p:spPr bwMode="auto">
          <a:xfrm>
            <a:off x="1691680" y="4795704"/>
            <a:ext cx="282575" cy="990600"/>
          </a:xfrm>
          <a:prstGeom prst="leftBrace">
            <a:avLst>
              <a:gd name="adj1" fmla="val 2921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15729" name="Group 16"/>
          <p:cNvGrpSpPr>
            <a:grpSpLocks/>
          </p:cNvGrpSpPr>
          <p:nvPr/>
        </p:nvGrpSpPr>
        <p:grpSpPr bwMode="auto">
          <a:xfrm>
            <a:off x="2662238" y="2944813"/>
            <a:ext cx="403225" cy="458787"/>
            <a:chOff x="1677" y="1855"/>
            <a:chExt cx="254" cy="289"/>
          </a:xfrm>
        </p:grpSpPr>
        <p:sp>
          <p:nvSpPr>
            <p:cNvPr id="115756" name="Rectangle 17"/>
            <p:cNvSpPr>
              <a:spLocks noChangeArrowheads="1"/>
            </p:cNvSpPr>
            <p:nvPr/>
          </p:nvSpPr>
          <p:spPr bwMode="auto">
            <a:xfrm>
              <a:off x="1775" y="1996"/>
              <a:ext cx="15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12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15757" name="Rectangle 18"/>
            <p:cNvSpPr>
              <a:spLocks noChangeArrowheads="1"/>
            </p:cNvSpPr>
            <p:nvPr/>
          </p:nvSpPr>
          <p:spPr bwMode="auto">
            <a:xfrm>
              <a:off x="1677" y="1855"/>
              <a:ext cx="193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g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15730" name="Group 19"/>
          <p:cNvGrpSpPr>
            <a:grpSpLocks/>
          </p:cNvGrpSpPr>
          <p:nvPr/>
        </p:nvGrpSpPr>
        <p:grpSpPr bwMode="auto">
          <a:xfrm>
            <a:off x="2655888" y="1941513"/>
            <a:ext cx="425450" cy="458787"/>
            <a:chOff x="1673" y="1223"/>
            <a:chExt cx="268" cy="289"/>
          </a:xfrm>
        </p:grpSpPr>
        <p:sp>
          <p:nvSpPr>
            <p:cNvPr id="115754" name="Rectangle 20"/>
            <p:cNvSpPr>
              <a:spLocks noChangeArrowheads="1"/>
            </p:cNvSpPr>
            <p:nvPr/>
          </p:nvSpPr>
          <p:spPr bwMode="auto">
            <a:xfrm>
              <a:off x="1784" y="1364"/>
              <a:ext cx="15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22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15755" name="Rectangle 21"/>
            <p:cNvSpPr>
              <a:spLocks noChangeArrowheads="1"/>
            </p:cNvSpPr>
            <p:nvPr/>
          </p:nvSpPr>
          <p:spPr bwMode="auto">
            <a:xfrm>
              <a:off x="1673" y="1223"/>
              <a:ext cx="194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g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15731" name="Group 22"/>
          <p:cNvGrpSpPr>
            <a:grpSpLocks/>
          </p:cNvGrpSpPr>
          <p:nvPr/>
        </p:nvGrpSpPr>
        <p:grpSpPr bwMode="auto">
          <a:xfrm>
            <a:off x="3595688" y="1096963"/>
            <a:ext cx="417512" cy="458787"/>
            <a:chOff x="2265" y="691"/>
            <a:chExt cx="263" cy="289"/>
          </a:xfrm>
        </p:grpSpPr>
        <p:sp>
          <p:nvSpPr>
            <p:cNvPr id="115752" name="Rectangle 23"/>
            <p:cNvSpPr>
              <a:spLocks noChangeArrowheads="1"/>
            </p:cNvSpPr>
            <p:nvPr/>
          </p:nvSpPr>
          <p:spPr bwMode="auto">
            <a:xfrm>
              <a:off x="2372" y="832"/>
              <a:ext cx="15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31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15753" name="Rectangle 24"/>
            <p:cNvSpPr>
              <a:spLocks noChangeArrowheads="1"/>
            </p:cNvSpPr>
            <p:nvPr/>
          </p:nvSpPr>
          <p:spPr bwMode="auto">
            <a:xfrm>
              <a:off x="2265" y="691"/>
              <a:ext cx="193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g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15732" name="Group 25"/>
          <p:cNvGrpSpPr>
            <a:grpSpLocks/>
          </p:cNvGrpSpPr>
          <p:nvPr/>
        </p:nvGrpSpPr>
        <p:grpSpPr bwMode="auto">
          <a:xfrm>
            <a:off x="4648200" y="1935163"/>
            <a:ext cx="433388" cy="458787"/>
            <a:chOff x="2928" y="1219"/>
            <a:chExt cx="273" cy="289"/>
          </a:xfrm>
        </p:grpSpPr>
        <p:sp>
          <p:nvSpPr>
            <p:cNvPr id="115750" name="Rectangle 26"/>
            <p:cNvSpPr>
              <a:spLocks noChangeArrowheads="1"/>
            </p:cNvSpPr>
            <p:nvPr/>
          </p:nvSpPr>
          <p:spPr bwMode="auto">
            <a:xfrm>
              <a:off x="3044" y="1360"/>
              <a:ext cx="15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32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15751" name="Rectangle 27"/>
            <p:cNvSpPr>
              <a:spLocks noChangeArrowheads="1"/>
            </p:cNvSpPr>
            <p:nvPr/>
          </p:nvSpPr>
          <p:spPr bwMode="auto">
            <a:xfrm>
              <a:off x="2928" y="1219"/>
              <a:ext cx="221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b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15733" name="Group 28"/>
          <p:cNvGrpSpPr>
            <a:grpSpLocks/>
          </p:cNvGrpSpPr>
          <p:nvPr/>
        </p:nvGrpSpPr>
        <p:grpSpPr bwMode="auto">
          <a:xfrm>
            <a:off x="5027613" y="2551113"/>
            <a:ext cx="430212" cy="458787"/>
            <a:chOff x="3167" y="1607"/>
            <a:chExt cx="271" cy="289"/>
          </a:xfrm>
        </p:grpSpPr>
        <p:sp>
          <p:nvSpPr>
            <p:cNvPr id="115748" name="Rectangle 29"/>
            <p:cNvSpPr>
              <a:spLocks noChangeArrowheads="1"/>
            </p:cNvSpPr>
            <p:nvPr/>
          </p:nvSpPr>
          <p:spPr bwMode="auto">
            <a:xfrm>
              <a:off x="3282" y="1748"/>
              <a:ext cx="15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31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15749" name="Rectangle 30"/>
            <p:cNvSpPr>
              <a:spLocks noChangeArrowheads="1"/>
            </p:cNvSpPr>
            <p:nvPr/>
          </p:nvSpPr>
          <p:spPr bwMode="auto">
            <a:xfrm>
              <a:off x="3167" y="1607"/>
              <a:ext cx="220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b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15734" name="Text Box 31"/>
          <p:cNvSpPr txBox="1">
            <a:spLocks noChangeArrowheads="1"/>
          </p:cNvSpPr>
          <p:nvPr/>
        </p:nvSpPr>
        <p:spPr bwMode="auto">
          <a:xfrm>
            <a:off x="6048375" y="2667000"/>
            <a:ext cx="2644775" cy="711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3333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관찰변수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3333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Observable Variable</a:t>
            </a:r>
          </a:p>
        </p:txBody>
      </p:sp>
      <p:sp>
        <p:nvSpPr>
          <p:cNvPr id="115735" name="Rectangle 32"/>
          <p:cNvSpPr>
            <a:spLocks noChangeArrowheads="1"/>
          </p:cNvSpPr>
          <p:nvPr/>
        </p:nvSpPr>
        <p:spPr bwMode="auto">
          <a:xfrm>
            <a:off x="3727450" y="2528888"/>
            <a:ext cx="38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15736" name="Line 33"/>
          <p:cNvSpPr>
            <a:spLocks noChangeShapeType="1"/>
          </p:cNvSpPr>
          <p:nvPr/>
        </p:nvSpPr>
        <p:spPr bwMode="auto">
          <a:xfrm flipV="1">
            <a:off x="3924300" y="2439988"/>
            <a:ext cx="0" cy="1444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15737" name="Rectangle 34"/>
          <p:cNvSpPr>
            <a:spLocks noChangeArrowheads="1"/>
          </p:cNvSpPr>
          <p:nvPr/>
        </p:nvSpPr>
        <p:spPr bwMode="auto">
          <a:xfrm>
            <a:off x="4403725" y="3284538"/>
            <a:ext cx="38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15738" name="Line 35"/>
          <p:cNvSpPr>
            <a:spLocks noChangeShapeType="1"/>
          </p:cNvSpPr>
          <p:nvPr/>
        </p:nvSpPr>
        <p:spPr bwMode="auto">
          <a:xfrm flipH="1">
            <a:off x="4265613" y="350043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15739" name="Rectangle 36"/>
          <p:cNvSpPr>
            <a:spLocks noChangeArrowheads="1"/>
          </p:cNvSpPr>
          <p:nvPr/>
        </p:nvSpPr>
        <p:spPr bwMode="auto">
          <a:xfrm>
            <a:off x="6454775" y="1333500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15740" name="Line 37"/>
          <p:cNvSpPr>
            <a:spLocks noChangeShapeType="1"/>
          </p:cNvSpPr>
          <p:nvPr/>
        </p:nvSpPr>
        <p:spPr bwMode="auto">
          <a:xfrm flipH="1">
            <a:off x="6316663" y="15494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15741" name="타원 5"/>
          <p:cNvSpPr>
            <a:spLocks noChangeArrowheads="1"/>
          </p:cNvSpPr>
          <p:nvPr/>
        </p:nvSpPr>
        <p:spPr bwMode="auto">
          <a:xfrm>
            <a:off x="4419600" y="3336925"/>
            <a:ext cx="357188" cy="315913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5742" name="타원 5"/>
          <p:cNvSpPr>
            <a:spLocks noChangeArrowheads="1"/>
          </p:cNvSpPr>
          <p:nvPr/>
        </p:nvSpPr>
        <p:spPr bwMode="auto">
          <a:xfrm>
            <a:off x="3756025" y="2601913"/>
            <a:ext cx="357188" cy="315912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5743" name="타원 5"/>
          <p:cNvSpPr>
            <a:spLocks noChangeArrowheads="1"/>
          </p:cNvSpPr>
          <p:nvPr/>
        </p:nvSpPr>
        <p:spPr bwMode="auto">
          <a:xfrm>
            <a:off x="6480175" y="1389063"/>
            <a:ext cx="357188" cy="315912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5744" name="Line 10"/>
          <p:cNvSpPr>
            <a:spLocks noChangeShapeType="1"/>
          </p:cNvSpPr>
          <p:nvPr/>
        </p:nvSpPr>
        <p:spPr bwMode="auto">
          <a:xfrm>
            <a:off x="2286000" y="1630363"/>
            <a:ext cx="1293813" cy="32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15745" name="Group 19"/>
          <p:cNvGrpSpPr>
            <a:grpSpLocks/>
          </p:cNvGrpSpPr>
          <p:nvPr/>
        </p:nvGrpSpPr>
        <p:grpSpPr bwMode="auto">
          <a:xfrm>
            <a:off x="3067050" y="1457325"/>
            <a:ext cx="355600" cy="441325"/>
            <a:chOff x="1673" y="1223"/>
            <a:chExt cx="224" cy="278"/>
          </a:xfrm>
        </p:grpSpPr>
        <p:sp>
          <p:nvSpPr>
            <p:cNvPr id="115746" name="Rectangle 20"/>
            <p:cNvSpPr>
              <a:spLocks noChangeArrowheads="1"/>
            </p:cNvSpPr>
            <p:nvPr/>
          </p:nvSpPr>
          <p:spPr bwMode="auto">
            <a:xfrm>
              <a:off x="1784" y="1364"/>
              <a:ext cx="1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21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15747" name="Rectangle 21"/>
            <p:cNvSpPr>
              <a:spLocks noChangeArrowheads="1"/>
            </p:cNvSpPr>
            <p:nvPr/>
          </p:nvSpPr>
          <p:spPr bwMode="auto">
            <a:xfrm>
              <a:off x="1673" y="1223"/>
              <a:ext cx="194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g</a:t>
              </a:r>
              <a:endPara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57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1.3.2 </a:t>
            </a:r>
            <a:r>
              <a:rPr lang="ko-KR" altLang="en-US" dirty="0" err="1"/>
              <a:t>외생변수와</a:t>
            </a:r>
            <a:r>
              <a:rPr lang="en-US" altLang="ko-KR" dirty="0"/>
              <a:t> </a:t>
            </a:r>
            <a:r>
              <a:rPr lang="ko-KR" altLang="en-US" dirty="0" err="1"/>
              <a:t>내생변수</a:t>
            </a:r>
            <a:endParaRPr lang="ko-KR" altLang="en-US" dirty="0"/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외생변수</a:t>
            </a:r>
            <a:r>
              <a:rPr lang="ko-KR" altLang="en-US" dirty="0"/>
              <a:t> </a:t>
            </a:r>
            <a:r>
              <a:rPr lang="en-US" altLang="ko-KR" dirty="0"/>
              <a:t>(Exogenous Variable)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다른 변수의 변화에 원인</a:t>
            </a:r>
            <a:r>
              <a:rPr lang="en-US" altLang="ko-KR" dirty="0"/>
              <a:t>(causes)</a:t>
            </a:r>
            <a:r>
              <a:rPr lang="ko-KR" altLang="en-US" dirty="0"/>
              <a:t>이나 동기의 역할을 하는 변수로서</a:t>
            </a:r>
            <a:r>
              <a:rPr lang="en-US" altLang="ko-KR" dirty="0"/>
              <a:t>, </a:t>
            </a:r>
            <a:r>
              <a:rPr lang="ko-KR" altLang="en-US" dirty="0" err="1"/>
              <a:t>외생변수의</a:t>
            </a:r>
            <a:r>
              <a:rPr lang="ko-KR" altLang="en-US" dirty="0"/>
              <a:t> 변이는 </a:t>
            </a:r>
            <a:r>
              <a:rPr lang="ko-KR" altLang="en-US" dirty="0" err="1"/>
              <a:t>인과모형의</a:t>
            </a:r>
            <a:r>
              <a:rPr lang="ko-KR" altLang="en-US" dirty="0"/>
              <a:t> 외부에 있는 다른 원인에 의해 결정된다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모형 내에서 설명변수</a:t>
            </a:r>
            <a:r>
              <a:rPr lang="en-US" altLang="ko-KR" dirty="0"/>
              <a:t>(</a:t>
            </a:r>
            <a:r>
              <a:rPr lang="ko-KR" altLang="en-US" dirty="0"/>
              <a:t>독립변수</a:t>
            </a:r>
            <a:r>
              <a:rPr lang="en-US" altLang="ko-KR" dirty="0"/>
              <a:t>)</a:t>
            </a:r>
            <a:r>
              <a:rPr lang="ko-KR" altLang="en-US" dirty="0"/>
              <a:t>의 역할만 가짐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모든 외생변수들은 변이</a:t>
            </a:r>
            <a:r>
              <a:rPr lang="en-US" altLang="ko-KR" dirty="0"/>
              <a:t>(</a:t>
            </a:r>
            <a:r>
              <a:rPr lang="ko-KR" altLang="en-US" dirty="0"/>
              <a:t>분산</a:t>
            </a:r>
            <a:r>
              <a:rPr lang="en-US" altLang="ko-KR" dirty="0"/>
              <a:t>)</a:t>
            </a:r>
            <a:r>
              <a:rPr lang="ko-KR" altLang="en-US" dirty="0"/>
              <a:t>를 가진다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모든 외생변수들은 서로 연관되어 있다</a:t>
            </a:r>
            <a:r>
              <a:rPr lang="en-US" altLang="ko-KR" dirty="0"/>
              <a:t>(</a:t>
            </a:r>
            <a:r>
              <a:rPr lang="ko-KR" altLang="en-US" dirty="0"/>
              <a:t>공분산을 가진다</a:t>
            </a:r>
            <a:r>
              <a:rPr lang="en-US" altLang="ko-KR" dirty="0"/>
              <a:t>).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내생변수</a:t>
            </a:r>
            <a:r>
              <a:rPr lang="ko-KR" altLang="en-US" dirty="0"/>
              <a:t> </a:t>
            </a:r>
            <a:r>
              <a:rPr lang="en-US" altLang="ko-KR" dirty="0"/>
              <a:t>(Endogenous Variable)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외생변수나</a:t>
            </a:r>
            <a:r>
              <a:rPr lang="ko-KR" altLang="en-US" dirty="0"/>
              <a:t> 다른 </a:t>
            </a:r>
            <a:r>
              <a:rPr lang="ko-KR" altLang="en-US" dirty="0" err="1"/>
              <a:t>내생변수에</a:t>
            </a:r>
            <a:r>
              <a:rPr lang="ko-KR" altLang="en-US" dirty="0"/>
              <a:t> 의해서 영향을 받는 변수로서</a:t>
            </a:r>
            <a:r>
              <a:rPr lang="en-US" altLang="ko-KR" dirty="0"/>
              <a:t>, </a:t>
            </a:r>
            <a:r>
              <a:rPr lang="ko-KR" altLang="en-US" dirty="0" err="1"/>
              <a:t>내생변수의</a:t>
            </a:r>
            <a:r>
              <a:rPr lang="ko-KR" altLang="en-US" dirty="0"/>
              <a:t> 변이는 모형을 통해 적극적으로 설명하려는 부분이 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모형 내에서 </a:t>
            </a:r>
            <a:r>
              <a:rPr lang="ko-KR" altLang="en-US" dirty="0" err="1"/>
              <a:t>반응변수</a:t>
            </a:r>
            <a:r>
              <a:rPr lang="en-US" altLang="ko-KR" dirty="0"/>
              <a:t>(</a:t>
            </a:r>
            <a:r>
              <a:rPr lang="ko-KR" altLang="en-US" dirty="0"/>
              <a:t>종속변수</a:t>
            </a:r>
            <a:r>
              <a:rPr lang="en-US" altLang="ko-KR" dirty="0"/>
              <a:t>)</a:t>
            </a:r>
            <a:r>
              <a:rPr lang="ko-KR" altLang="en-US" dirty="0"/>
              <a:t>의 역할을 가짐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잠재변수가</a:t>
            </a:r>
            <a:r>
              <a:rPr lang="ko-KR" altLang="en-US" dirty="0"/>
              <a:t> 있는 구조방정식모형에서 모든 측정변수들은 내생변수이다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내생변수들의 변이</a:t>
            </a:r>
            <a:r>
              <a:rPr lang="en-US" altLang="ko-KR" dirty="0"/>
              <a:t>(</a:t>
            </a:r>
            <a:r>
              <a:rPr lang="ko-KR" altLang="en-US" dirty="0"/>
              <a:t>분산</a:t>
            </a:r>
            <a:r>
              <a:rPr lang="en-US" altLang="ko-KR" dirty="0"/>
              <a:t>)</a:t>
            </a:r>
            <a:r>
              <a:rPr lang="ko-KR" altLang="en-US" dirty="0"/>
              <a:t>와 연관성</a:t>
            </a:r>
            <a:r>
              <a:rPr lang="en-US" altLang="ko-KR" dirty="0"/>
              <a:t>(</a:t>
            </a:r>
            <a:r>
              <a:rPr lang="ko-KR" altLang="en-US" dirty="0"/>
              <a:t>공분산</a:t>
            </a:r>
            <a:r>
              <a:rPr lang="en-US" altLang="ko-KR" dirty="0"/>
              <a:t>)</a:t>
            </a:r>
            <a:r>
              <a:rPr lang="ko-KR" altLang="en-US" dirty="0"/>
              <a:t>은 모형에 의하여 결정된다</a:t>
            </a:r>
            <a:r>
              <a:rPr lang="en-US" altLang="ko-KR" dirty="0"/>
              <a:t>(</a:t>
            </a:r>
            <a:r>
              <a:rPr lang="ko-KR" altLang="en-US" dirty="0"/>
              <a:t>추정의 대상이 아님</a:t>
            </a:r>
            <a:r>
              <a:rPr lang="en-US" altLang="ko-KR" dirty="0"/>
              <a:t>).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A795AF3-206A-48D0-8A20-677E2840550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784281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450" y="1052513"/>
            <a:ext cx="7607300" cy="5184775"/>
          </a:xfrm>
        </p:spPr>
      </p:pic>
      <p:sp>
        <p:nvSpPr>
          <p:cNvPr id="11673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... </a:t>
            </a:r>
            <a:r>
              <a:rPr lang="ko-KR" altLang="en-US"/>
              <a:t>≪사례≫ 경로분석 모형</a:t>
            </a:r>
          </a:p>
        </p:txBody>
      </p:sp>
      <p:sp>
        <p:nvSpPr>
          <p:cNvPr id="1167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4D61A94-181A-46E0-80FD-6BCFF106C04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16741" name="모서리가 둥근 직사각형 41"/>
          <p:cNvSpPr>
            <a:spLocks noChangeArrowheads="1"/>
          </p:cNvSpPr>
          <p:nvPr/>
        </p:nvSpPr>
        <p:spPr bwMode="auto">
          <a:xfrm>
            <a:off x="287338" y="1951038"/>
            <a:ext cx="4572000" cy="8572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내생변수에는 대응되는 오차변수가 있음</a:t>
            </a: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오차변수로부터의 경로계수는 </a:t>
            </a: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고정</a:t>
            </a: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l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외생변수들 간에는 연관성이 있음</a:t>
            </a: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6742" name="모서리가 둥근 직사각형 41"/>
          <p:cNvSpPr>
            <a:spLocks noChangeArrowheads="1"/>
          </p:cNvSpPr>
          <p:nvPr/>
        </p:nvSpPr>
        <p:spPr bwMode="auto">
          <a:xfrm>
            <a:off x="6834188" y="1320800"/>
            <a:ext cx="147320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6743" name="모서리가 둥근 직사각형 41"/>
          <p:cNvSpPr>
            <a:spLocks noChangeArrowheads="1"/>
          </p:cNvSpPr>
          <p:nvPr/>
        </p:nvSpPr>
        <p:spPr bwMode="auto">
          <a:xfrm>
            <a:off x="6731000" y="5592763"/>
            <a:ext cx="18732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16744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4789488"/>
            <a:ext cx="6200775" cy="12065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2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적합도 평가</a:t>
            </a:r>
          </a:p>
        </p:txBody>
      </p:sp>
      <p:pic>
        <p:nvPicPr>
          <p:cNvPr id="11776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3588" y="1052513"/>
            <a:ext cx="4119562" cy="5184775"/>
          </a:xfrm>
        </p:spPr>
      </p:pic>
      <p:sp>
        <p:nvSpPr>
          <p:cNvPr id="1177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3D6D2DA-72C3-4001-A92A-6E05AAB72AA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17765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047750"/>
            <a:ext cx="3836988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2239963"/>
            <a:ext cx="1601787" cy="381000"/>
          </a:xfrm>
          <a:prstGeom prst="rect">
            <a:avLst/>
          </a:prstGeom>
          <a:noFill/>
          <a:ln w="1905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7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016500"/>
            <a:ext cx="5638800" cy="10763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6008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3A7E7B0-253B-4883-822D-02D00448F8E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Free &amp; Fixed Parameter </a:t>
            </a:r>
          </a:p>
        </p:txBody>
      </p:sp>
      <p:graphicFrame>
        <p:nvGraphicFramePr>
          <p:cNvPr id="118788" name="Object 3"/>
          <p:cNvGraphicFramePr>
            <a:graphicFrameLocks noChangeAspect="1"/>
          </p:cNvGraphicFramePr>
          <p:nvPr/>
        </p:nvGraphicFramePr>
        <p:xfrm>
          <a:off x="3995738" y="1352550"/>
          <a:ext cx="1196975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수식" r:id="rId3" imgW="698500" imgH="736600" progId="Equation.3">
                  <p:embed/>
                </p:oleObj>
              </mc:Choice>
              <mc:Fallback>
                <p:oleObj name="수식" r:id="rId3" imgW="6985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352550"/>
                        <a:ext cx="1196975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9" name="Rectangle 4"/>
          <p:cNvSpPr>
            <a:spLocks noChangeArrowheads="1"/>
          </p:cNvSpPr>
          <p:nvPr/>
        </p:nvSpPr>
        <p:spPr bwMode="auto">
          <a:xfrm>
            <a:off x="5567363" y="386238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790" name="Rectangle 5"/>
          <p:cNvSpPr>
            <a:spLocks noChangeArrowheads="1"/>
          </p:cNvSpPr>
          <p:nvPr/>
        </p:nvSpPr>
        <p:spPr bwMode="auto">
          <a:xfrm>
            <a:off x="5567363" y="360203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791" name="Rectangle 6"/>
          <p:cNvSpPr>
            <a:spLocks noChangeArrowheads="1"/>
          </p:cNvSpPr>
          <p:nvPr/>
        </p:nvSpPr>
        <p:spPr bwMode="auto">
          <a:xfrm>
            <a:off x="5567363" y="3303588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792" name="Rectangle 7"/>
          <p:cNvSpPr>
            <a:spLocks noChangeArrowheads="1"/>
          </p:cNvSpPr>
          <p:nvPr/>
        </p:nvSpPr>
        <p:spPr bwMode="auto">
          <a:xfrm>
            <a:off x="5567363" y="4057650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793" name="Rectangle 8"/>
          <p:cNvSpPr>
            <a:spLocks noChangeArrowheads="1"/>
          </p:cNvSpPr>
          <p:nvPr/>
        </p:nvSpPr>
        <p:spPr bwMode="auto">
          <a:xfrm>
            <a:off x="5567363" y="3108325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794" name="Rectangle 9"/>
          <p:cNvSpPr>
            <a:spLocks noChangeArrowheads="1"/>
          </p:cNvSpPr>
          <p:nvPr/>
        </p:nvSpPr>
        <p:spPr bwMode="auto">
          <a:xfrm>
            <a:off x="4322763" y="3754438"/>
            <a:ext cx="15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118795" name="Group 10"/>
          <p:cNvGrpSpPr>
            <a:grpSpLocks/>
          </p:cNvGrpSpPr>
          <p:nvPr/>
        </p:nvGrpSpPr>
        <p:grpSpPr bwMode="auto">
          <a:xfrm>
            <a:off x="3584575" y="4908550"/>
            <a:ext cx="266700" cy="1350963"/>
            <a:chOff x="2446" y="3183"/>
            <a:chExt cx="182" cy="851"/>
          </a:xfrm>
        </p:grpSpPr>
        <p:sp>
          <p:nvSpPr>
            <p:cNvPr id="118908" name="Rectangle 11"/>
            <p:cNvSpPr>
              <a:spLocks noChangeArrowheads="1"/>
            </p:cNvSpPr>
            <p:nvPr/>
          </p:nvSpPr>
          <p:spPr bwMode="auto">
            <a:xfrm>
              <a:off x="2568" y="3900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3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9" name="Rectangle 12"/>
            <p:cNvSpPr>
              <a:spLocks noChangeArrowheads="1"/>
            </p:cNvSpPr>
            <p:nvPr/>
          </p:nvSpPr>
          <p:spPr bwMode="auto">
            <a:xfrm>
              <a:off x="2567" y="3612"/>
              <a:ext cx="6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10" name="Rectangle 13"/>
            <p:cNvSpPr>
              <a:spLocks noChangeArrowheads="1"/>
            </p:cNvSpPr>
            <p:nvPr/>
          </p:nvSpPr>
          <p:spPr bwMode="auto">
            <a:xfrm>
              <a:off x="2566" y="3324"/>
              <a:ext cx="6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11" name="Rectangle 14"/>
            <p:cNvSpPr>
              <a:spLocks noChangeArrowheads="1"/>
            </p:cNvSpPr>
            <p:nvPr/>
          </p:nvSpPr>
          <p:spPr bwMode="auto">
            <a:xfrm>
              <a:off x="2450" y="3759"/>
              <a:ext cx="1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12" name="Rectangle 15"/>
            <p:cNvSpPr>
              <a:spLocks noChangeArrowheads="1"/>
            </p:cNvSpPr>
            <p:nvPr/>
          </p:nvSpPr>
          <p:spPr bwMode="auto">
            <a:xfrm>
              <a:off x="2446" y="3471"/>
              <a:ext cx="1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13" name="Rectangle 16"/>
            <p:cNvSpPr>
              <a:spLocks noChangeArrowheads="1"/>
            </p:cNvSpPr>
            <p:nvPr/>
          </p:nvSpPr>
          <p:spPr bwMode="auto">
            <a:xfrm>
              <a:off x="2457" y="3183"/>
              <a:ext cx="1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18796" name="Group 17"/>
          <p:cNvGrpSpPr>
            <a:grpSpLocks/>
          </p:cNvGrpSpPr>
          <p:nvPr/>
        </p:nvGrpSpPr>
        <p:grpSpPr bwMode="auto">
          <a:xfrm>
            <a:off x="4033838" y="4908550"/>
            <a:ext cx="1803400" cy="1350963"/>
            <a:chOff x="2753" y="3183"/>
            <a:chExt cx="1230" cy="851"/>
          </a:xfrm>
        </p:grpSpPr>
        <p:sp>
          <p:nvSpPr>
            <p:cNvPr id="118889" name="Rectangle 18"/>
            <p:cNvSpPr>
              <a:spLocks noChangeArrowheads="1"/>
            </p:cNvSpPr>
            <p:nvPr/>
          </p:nvSpPr>
          <p:spPr bwMode="auto">
            <a:xfrm>
              <a:off x="3983" y="368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0" name="Rectangle 19"/>
            <p:cNvSpPr>
              <a:spLocks noChangeArrowheads="1"/>
            </p:cNvSpPr>
            <p:nvPr/>
          </p:nvSpPr>
          <p:spPr bwMode="auto">
            <a:xfrm>
              <a:off x="3983" y="3516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1" name="Rectangle 20"/>
            <p:cNvSpPr>
              <a:spLocks noChangeArrowheads="1"/>
            </p:cNvSpPr>
            <p:nvPr/>
          </p:nvSpPr>
          <p:spPr bwMode="auto">
            <a:xfrm>
              <a:off x="3983" y="3328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2" name="Rectangle 21"/>
            <p:cNvSpPr>
              <a:spLocks noChangeArrowheads="1"/>
            </p:cNvSpPr>
            <p:nvPr/>
          </p:nvSpPr>
          <p:spPr bwMode="auto">
            <a:xfrm>
              <a:off x="3983" y="3803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3" name="Rectangle 22"/>
            <p:cNvSpPr>
              <a:spLocks noChangeArrowheads="1"/>
            </p:cNvSpPr>
            <p:nvPr/>
          </p:nvSpPr>
          <p:spPr bwMode="auto">
            <a:xfrm>
              <a:off x="3983" y="3205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4" name="Rectangle 23"/>
            <p:cNvSpPr>
              <a:spLocks noChangeArrowheads="1"/>
            </p:cNvSpPr>
            <p:nvPr/>
          </p:nvSpPr>
          <p:spPr bwMode="auto">
            <a:xfrm>
              <a:off x="2753" y="368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5" name="Rectangle 24"/>
            <p:cNvSpPr>
              <a:spLocks noChangeArrowheads="1"/>
            </p:cNvSpPr>
            <p:nvPr/>
          </p:nvSpPr>
          <p:spPr bwMode="auto">
            <a:xfrm>
              <a:off x="2753" y="3516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6" name="Rectangle 25"/>
            <p:cNvSpPr>
              <a:spLocks noChangeArrowheads="1"/>
            </p:cNvSpPr>
            <p:nvPr/>
          </p:nvSpPr>
          <p:spPr bwMode="auto">
            <a:xfrm>
              <a:off x="2753" y="3328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7" name="Rectangle 26"/>
            <p:cNvSpPr>
              <a:spLocks noChangeArrowheads="1"/>
            </p:cNvSpPr>
            <p:nvPr/>
          </p:nvSpPr>
          <p:spPr bwMode="auto">
            <a:xfrm>
              <a:off x="2753" y="3803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8" name="Rectangle 27"/>
            <p:cNvSpPr>
              <a:spLocks noChangeArrowheads="1"/>
            </p:cNvSpPr>
            <p:nvPr/>
          </p:nvSpPr>
          <p:spPr bwMode="auto">
            <a:xfrm>
              <a:off x="2753" y="3205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99" name="Rectangle 28"/>
            <p:cNvSpPr>
              <a:spLocks noChangeArrowheads="1"/>
            </p:cNvSpPr>
            <p:nvPr/>
          </p:nvSpPr>
          <p:spPr bwMode="auto">
            <a:xfrm>
              <a:off x="3838" y="3900"/>
              <a:ext cx="12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33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0" name="Rectangle 29"/>
            <p:cNvSpPr>
              <a:spLocks noChangeArrowheads="1"/>
            </p:cNvSpPr>
            <p:nvPr/>
          </p:nvSpPr>
          <p:spPr bwMode="auto">
            <a:xfrm>
              <a:off x="3399" y="3612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1" name="Rectangle 30"/>
            <p:cNvSpPr>
              <a:spLocks noChangeArrowheads="1"/>
            </p:cNvSpPr>
            <p:nvPr/>
          </p:nvSpPr>
          <p:spPr bwMode="auto">
            <a:xfrm>
              <a:off x="2966" y="3324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11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2" name="Rectangle 31"/>
            <p:cNvSpPr>
              <a:spLocks noChangeArrowheads="1"/>
            </p:cNvSpPr>
            <p:nvPr/>
          </p:nvSpPr>
          <p:spPr bwMode="auto">
            <a:xfrm>
              <a:off x="3352" y="378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3" name="Rectangle 32"/>
            <p:cNvSpPr>
              <a:spLocks noChangeArrowheads="1"/>
            </p:cNvSpPr>
            <p:nvPr/>
          </p:nvSpPr>
          <p:spPr bwMode="auto">
            <a:xfrm>
              <a:off x="2920" y="3781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4" name="Rectangle 34"/>
            <p:cNvSpPr>
              <a:spLocks noChangeArrowheads="1"/>
            </p:cNvSpPr>
            <p:nvPr/>
          </p:nvSpPr>
          <p:spPr bwMode="auto">
            <a:xfrm>
              <a:off x="2920" y="3493"/>
              <a:ext cx="10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0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5" name="Rectangle 37"/>
            <p:cNvSpPr>
              <a:spLocks noChangeArrowheads="1"/>
            </p:cNvSpPr>
            <p:nvPr/>
          </p:nvSpPr>
          <p:spPr bwMode="auto">
            <a:xfrm>
              <a:off x="3686" y="3759"/>
              <a:ext cx="14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y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6" name="Rectangle 38"/>
            <p:cNvSpPr>
              <a:spLocks noChangeArrowheads="1"/>
            </p:cNvSpPr>
            <p:nvPr/>
          </p:nvSpPr>
          <p:spPr bwMode="auto">
            <a:xfrm>
              <a:off x="3244" y="3471"/>
              <a:ext cx="14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y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907" name="Rectangle 39"/>
            <p:cNvSpPr>
              <a:spLocks noChangeArrowheads="1"/>
            </p:cNvSpPr>
            <p:nvPr/>
          </p:nvSpPr>
          <p:spPr bwMode="auto">
            <a:xfrm>
              <a:off x="2822" y="3183"/>
              <a:ext cx="14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y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18797" name="Group 40"/>
          <p:cNvGrpSpPr>
            <a:grpSpLocks/>
          </p:cNvGrpSpPr>
          <p:nvPr/>
        </p:nvGrpSpPr>
        <p:grpSpPr bwMode="auto">
          <a:xfrm>
            <a:off x="4338638" y="4540250"/>
            <a:ext cx="1300162" cy="436563"/>
            <a:chOff x="2961" y="2951"/>
            <a:chExt cx="887" cy="275"/>
          </a:xfrm>
        </p:grpSpPr>
        <p:sp>
          <p:nvSpPr>
            <p:cNvPr id="118883" name="Rectangle 41"/>
            <p:cNvSpPr>
              <a:spLocks noChangeArrowheads="1"/>
            </p:cNvSpPr>
            <p:nvPr/>
          </p:nvSpPr>
          <p:spPr bwMode="auto">
            <a:xfrm>
              <a:off x="3788" y="3092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3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4" name="Rectangle 42"/>
            <p:cNvSpPr>
              <a:spLocks noChangeArrowheads="1"/>
            </p:cNvSpPr>
            <p:nvPr/>
          </p:nvSpPr>
          <p:spPr bwMode="auto">
            <a:xfrm>
              <a:off x="3427" y="3092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5" name="Rectangle 43"/>
            <p:cNvSpPr>
              <a:spLocks noChangeArrowheads="1"/>
            </p:cNvSpPr>
            <p:nvPr/>
          </p:nvSpPr>
          <p:spPr bwMode="auto">
            <a:xfrm>
              <a:off x="3071" y="3092"/>
              <a:ext cx="6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6" name="Rectangle 44"/>
            <p:cNvSpPr>
              <a:spLocks noChangeArrowheads="1"/>
            </p:cNvSpPr>
            <p:nvPr/>
          </p:nvSpPr>
          <p:spPr bwMode="auto">
            <a:xfrm>
              <a:off x="3669" y="2951"/>
              <a:ext cx="1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7" name="Rectangle 45"/>
            <p:cNvSpPr>
              <a:spLocks noChangeArrowheads="1"/>
            </p:cNvSpPr>
            <p:nvPr/>
          </p:nvSpPr>
          <p:spPr bwMode="auto">
            <a:xfrm>
              <a:off x="3305" y="2951"/>
              <a:ext cx="1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8" name="Rectangle 46"/>
            <p:cNvSpPr>
              <a:spLocks noChangeArrowheads="1"/>
            </p:cNvSpPr>
            <p:nvPr/>
          </p:nvSpPr>
          <p:spPr bwMode="auto">
            <a:xfrm>
              <a:off x="2961" y="2951"/>
              <a:ext cx="1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z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118798" name="Rectangle 47"/>
          <p:cNvSpPr>
            <a:spLocks noChangeArrowheads="1"/>
          </p:cNvSpPr>
          <p:nvPr/>
        </p:nvSpPr>
        <p:spPr bwMode="auto">
          <a:xfrm>
            <a:off x="6611938" y="1150938"/>
            <a:ext cx="1828800" cy="17526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18799" name="Group 48"/>
          <p:cNvGrpSpPr>
            <a:grpSpLocks/>
          </p:cNvGrpSpPr>
          <p:nvPr/>
        </p:nvGrpSpPr>
        <p:grpSpPr bwMode="auto">
          <a:xfrm>
            <a:off x="7102475" y="1863725"/>
            <a:ext cx="1076325" cy="893763"/>
            <a:chOff x="4847" y="1265"/>
            <a:chExt cx="734" cy="563"/>
          </a:xfrm>
        </p:grpSpPr>
        <p:sp>
          <p:nvSpPr>
            <p:cNvPr id="118869" name="Rectangle 49"/>
            <p:cNvSpPr>
              <a:spLocks noChangeArrowheads="1"/>
            </p:cNvSpPr>
            <p:nvPr/>
          </p:nvSpPr>
          <p:spPr bwMode="auto">
            <a:xfrm>
              <a:off x="5581" y="141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0" name="Rectangle 50"/>
            <p:cNvSpPr>
              <a:spLocks noChangeArrowheads="1"/>
            </p:cNvSpPr>
            <p:nvPr/>
          </p:nvSpPr>
          <p:spPr bwMode="auto">
            <a:xfrm>
              <a:off x="5581" y="1594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1" name="Rectangle 51"/>
            <p:cNvSpPr>
              <a:spLocks noChangeArrowheads="1"/>
            </p:cNvSpPr>
            <p:nvPr/>
          </p:nvSpPr>
          <p:spPr bwMode="auto">
            <a:xfrm>
              <a:off x="5581" y="1287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2" name="Rectangle 52"/>
            <p:cNvSpPr>
              <a:spLocks noChangeArrowheads="1"/>
            </p:cNvSpPr>
            <p:nvPr/>
          </p:nvSpPr>
          <p:spPr bwMode="auto">
            <a:xfrm>
              <a:off x="4847" y="141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3" name="Rectangle 53"/>
            <p:cNvSpPr>
              <a:spLocks noChangeArrowheads="1"/>
            </p:cNvSpPr>
            <p:nvPr/>
          </p:nvSpPr>
          <p:spPr bwMode="auto">
            <a:xfrm>
              <a:off x="4847" y="1594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4" name="Rectangle 54"/>
            <p:cNvSpPr>
              <a:spLocks noChangeArrowheads="1"/>
            </p:cNvSpPr>
            <p:nvPr/>
          </p:nvSpPr>
          <p:spPr bwMode="auto">
            <a:xfrm>
              <a:off x="4847" y="1287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5" name="Rectangle 55"/>
            <p:cNvSpPr>
              <a:spLocks noChangeArrowheads="1"/>
            </p:cNvSpPr>
            <p:nvPr/>
          </p:nvSpPr>
          <p:spPr bwMode="auto">
            <a:xfrm>
              <a:off x="5432" y="1694"/>
              <a:ext cx="12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22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6" name="Rectangle 56"/>
            <p:cNvSpPr>
              <a:spLocks noChangeArrowheads="1"/>
            </p:cNvSpPr>
            <p:nvPr/>
          </p:nvSpPr>
          <p:spPr bwMode="auto">
            <a:xfrm>
              <a:off x="5035" y="1694"/>
              <a:ext cx="12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21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7" name="Rectangle 57"/>
            <p:cNvSpPr>
              <a:spLocks noChangeArrowheads="1"/>
            </p:cNvSpPr>
            <p:nvPr/>
          </p:nvSpPr>
          <p:spPr bwMode="auto">
            <a:xfrm>
              <a:off x="5426" y="1406"/>
              <a:ext cx="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8" name="Rectangle 58"/>
            <p:cNvSpPr>
              <a:spLocks noChangeArrowheads="1"/>
            </p:cNvSpPr>
            <p:nvPr/>
          </p:nvSpPr>
          <p:spPr bwMode="auto">
            <a:xfrm>
              <a:off x="5029" y="1406"/>
              <a:ext cx="12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000000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11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79" name="Rectangle 59"/>
            <p:cNvSpPr>
              <a:spLocks noChangeArrowheads="1"/>
            </p:cNvSpPr>
            <p:nvPr/>
          </p:nvSpPr>
          <p:spPr bwMode="auto">
            <a:xfrm>
              <a:off x="5325" y="1553"/>
              <a:ext cx="1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0" name="Rectangle 60"/>
            <p:cNvSpPr>
              <a:spLocks noChangeArrowheads="1"/>
            </p:cNvSpPr>
            <p:nvPr/>
          </p:nvSpPr>
          <p:spPr bwMode="auto">
            <a:xfrm>
              <a:off x="4928" y="1553"/>
              <a:ext cx="10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1" name="Rectangle 61"/>
            <p:cNvSpPr>
              <a:spLocks noChangeArrowheads="1"/>
            </p:cNvSpPr>
            <p:nvPr/>
          </p:nvSpPr>
          <p:spPr bwMode="auto">
            <a:xfrm>
              <a:off x="5331" y="1265"/>
              <a:ext cx="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82" name="Rectangle 62"/>
            <p:cNvSpPr>
              <a:spLocks noChangeArrowheads="1"/>
            </p:cNvSpPr>
            <p:nvPr/>
          </p:nvSpPr>
          <p:spPr bwMode="auto">
            <a:xfrm>
              <a:off x="4935" y="1265"/>
              <a:ext cx="1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Symbol" panose="05050102010706020507" pitchFamily="18" charset="2"/>
                  <a:ea typeface="돋움체" panose="020B0609000101010101" pitchFamily="49" charset="-127"/>
                </a:rPr>
                <a:t>f</a:t>
              </a:r>
              <a:endParaRPr lang="en-US" altLang="ko-KR" sz="2400">
                <a:solidFill>
                  <a:schemeClr val="tx2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18800" name="Group 63"/>
          <p:cNvGrpSpPr>
            <a:grpSpLocks/>
          </p:cNvGrpSpPr>
          <p:nvPr/>
        </p:nvGrpSpPr>
        <p:grpSpPr bwMode="auto">
          <a:xfrm>
            <a:off x="7319963" y="1503363"/>
            <a:ext cx="700087" cy="401637"/>
            <a:chOff x="4995" y="1038"/>
            <a:chExt cx="478" cy="253"/>
          </a:xfrm>
        </p:grpSpPr>
        <p:sp>
          <p:nvSpPr>
            <p:cNvPr id="118865" name="Rectangle 64"/>
            <p:cNvSpPr>
              <a:spLocks noChangeArrowheads="1"/>
            </p:cNvSpPr>
            <p:nvPr/>
          </p:nvSpPr>
          <p:spPr bwMode="auto">
            <a:xfrm>
              <a:off x="5413" y="1157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66" name="Rectangle 65"/>
            <p:cNvSpPr>
              <a:spLocks noChangeArrowheads="1"/>
            </p:cNvSpPr>
            <p:nvPr/>
          </p:nvSpPr>
          <p:spPr bwMode="auto">
            <a:xfrm>
              <a:off x="5069" y="1157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67" name="Rectangle 66"/>
            <p:cNvSpPr>
              <a:spLocks noChangeArrowheads="1"/>
            </p:cNvSpPr>
            <p:nvPr/>
          </p:nvSpPr>
          <p:spPr bwMode="auto">
            <a:xfrm>
              <a:off x="5327" y="1038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68" name="Rectangle 67"/>
            <p:cNvSpPr>
              <a:spLocks noChangeArrowheads="1"/>
            </p:cNvSpPr>
            <p:nvPr/>
          </p:nvSpPr>
          <p:spPr bwMode="auto">
            <a:xfrm>
              <a:off x="4995" y="1038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grpSp>
        <p:nvGrpSpPr>
          <p:cNvPr id="118801" name="Group 68"/>
          <p:cNvGrpSpPr>
            <a:grpSpLocks/>
          </p:cNvGrpSpPr>
          <p:nvPr/>
        </p:nvGrpSpPr>
        <p:grpSpPr bwMode="auto">
          <a:xfrm>
            <a:off x="6827838" y="1887538"/>
            <a:ext cx="214312" cy="858837"/>
            <a:chOff x="4659" y="1280"/>
            <a:chExt cx="146" cy="541"/>
          </a:xfrm>
        </p:grpSpPr>
        <p:sp>
          <p:nvSpPr>
            <p:cNvPr id="118861" name="Rectangle 69"/>
            <p:cNvSpPr>
              <a:spLocks noChangeArrowheads="1"/>
            </p:cNvSpPr>
            <p:nvPr/>
          </p:nvSpPr>
          <p:spPr bwMode="auto">
            <a:xfrm>
              <a:off x="4745" y="1687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62" name="Rectangle 70"/>
            <p:cNvSpPr>
              <a:spLocks noChangeArrowheads="1"/>
            </p:cNvSpPr>
            <p:nvPr/>
          </p:nvSpPr>
          <p:spPr bwMode="auto">
            <a:xfrm>
              <a:off x="4742" y="1399"/>
              <a:ext cx="6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63" name="Rectangle 71"/>
            <p:cNvSpPr>
              <a:spLocks noChangeArrowheads="1"/>
            </p:cNvSpPr>
            <p:nvPr/>
          </p:nvSpPr>
          <p:spPr bwMode="auto">
            <a:xfrm>
              <a:off x="4659" y="1568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64" name="Rectangle 72"/>
            <p:cNvSpPr>
              <a:spLocks noChangeArrowheads="1"/>
            </p:cNvSpPr>
            <p:nvPr/>
          </p:nvSpPr>
          <p:spPr bwMode="auto">
            <a:xfrm>
              <a:off x="4669" y="1280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118802" name="Text Box 73"/>
          <p:cNvSpPr txBox="1">
            <a:spLocks noChangeArrowheads="1"/>
          </p:cNvSpPr>
          <p:nvPr/>
        </p:nvSpPr>
        <p:spPr bwMode="auto">
          <a:xfrm>
            <a:off x="6681788" y="1150938"/>
            <a:ext cx="1547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Phi(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)</a:t>
            </a:r>
            <a:endParaRPr lang="en-US" altLang="ko-KR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8803" name="Rectangle 74"/>
          <p:cNvSpPr>
            <a:spLocks noChangeArrowheads="1"/>
          </p:cNvSpPr>
          <p:nvPr/>
        </p:nvSpPr>
        <p:spPr bwMode="auto">
          <a:xfrm>
            <a:off x="1336675" y="1379538"/>
            <a:ext cx="4572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경로계수 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(Y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X) : 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     Gamma()</a:t>
            </a:r>
          </a:p>
        </p:txBody>
      </p:sp>
      <p:sp>
        <p:nvSpPr>
          <p:cNvPr id="118804" name="Rectangle 75"/>
          <p:cNvSpPr>
            <a:spLocks noChangeArrowheads="1"/>
          </p:cNvSpPr>
          <p:nvPr/>
        </p:nvSpPr>
        <p:spPr bwMode="auto">
          <a:xfrm>
            <a:off x="1336675" y="3132138"/>
            <a:ext cx="4572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경로계수 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(Y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Y) : 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     Beta()</a:t>
            </a:r>
          </a:p>
        </p:txBody>
      </p:sp>
      <p:sp>
        <p:nvSpPr>
          <p:cNvPr id="118805" name="Rectangle 76"/>
          <p:cNvSpPr>
            <a:spLocks noChangeArrowheads="1"/>
          </p:cNvSpPr>
          <p:nvPr/>
        </p:nvSpPr>
        <p:spPr bwMode="auto">
          <a:xfrm>
            <a:off x="1406525" y="4960938"/>
            <a:ext cx="4572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공분산행렬 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 ) :</a:t>
            </a:r>
          </a:p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     </a:t>
            </a:r>
            <a:r>
              <a:rPr lang="en-US" altLang="ko-KR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Psi()</a:t>
            </a:r>
          </a:p>
        </p:txBody>
      </p:sp>
      <p:sp>
        <p:nvSpPr>
          <p:cNvPr id="118806" name="AutoShape 77"/>
          <p:cNvSpPr>
            <a:spLocks/>
          </p:cNvSpPr>
          <p:nvPr/>
        </p:nvSpPr>
        <p:spPr bwMode="auto">
          <a:xfrm>
            <a:off x="7104063" y="1989138"/>
            <a:ext cx="69850" cy="685800"/>
          </a:xfrm>
          <a:prstGeom prst="leftBracket">
            <a:avLst>
              <a:gd name="adj" fmla="val 8181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8807" name="AutoShape 78"/>
          <p:cNvSpPr>
            <a:spLocks/>
          </p:cNvSpPr>
          <p:nvPr/>
        </p:nvSpPr>
        <p:spPr bwMode="auto">
          <a:xfrm flipH="1">
            <a:off x="8159750" y="1989138"/>
            <a:ext cx="69850" cy="685800"/>
          </a:xfrm>
          <a:prstGeom prst="leftBracket">
            <a:avLst>
              <a:gd name="adj" fmla="val 8181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18808" name="Group 79"/>
          <p:cNvGrpSpPr>
            <a:grpSpLocks/>
          </p:cNvGrpSpPr>
          <p:nvPr/>
        </p:nvGrpSpPr>
        <p:grpSpPr bwMode="auto">
          <a:xfrm>
            <a:off x="3657600" y="3108325"/>
            <a:ext cx="341313" cy="1316038"/>
            <a:chOff x="2304" y="2049"/>
            <a:chExt cx="215" cy="829"/>
          </a:xfrm>
        </p:grpSpPr>
        <p:sp>
          <p:nvSpPr>
            <p:cNvPr id="118849" name="Rectangle 80"/>
            <p:cNvSpPr>
              <a:spLocks noChangeArrowheads="1"/>
            </p:cNvSpPr>
            <p:nvPr/>
          </p:nvSpPr>
          <p:spPr bwMode="auto">
            <a:xfrm>
              <a:off x="2519" y="2524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50" name="Rectangle 81"/>
            <p:cNvSpPr>
              <a:spLocks noChangeArrowheads="1"/>
            </p:cNvSpPr>
            <p:nvPr/>
          </p:nvSpPr>
          <p:spPr bwMode="auto">
            <a:xfrm>
              <a:off x="2519" y="236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51" name="Rectangle 82"/>
            <p:cNvSpPr>
              <a:spLocks noChangeArrowheads="1"/>
            </p:cNvSpPr>
            <p:nvPr/>
          </p:nvSpPr>
          <p:spPr bwMode="auto">
            <a:xfrm>
              <a:off x="2519" y="2172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52" name="Rectangle 83"/>
            <p:cNvSpPr>
              <a:spLocks noChangeArrowheads="1"/>
            </p:cNvSpPr>
            <p:nvPr/>
          </p:nvSpPr>
          <p:spPr bwMode="auto">
            <a:xfrm>
              <a:off x="2519" y="2647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53" name="Rectangle 84"/>
            <p:cNvSpPr>
              <a:spLocks noChangeArrowheads="1"/>
            </p:cNvSpPr>
            <p:nvPr/>
          </p:nvSpPr>
          <p:spPr bwMode="auto">
            <a:xfrm>
              <a:off x="2519" y="2049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grpSp>
          <p:nvGrpSpPr>
            <p:cNvPr id="118854" name="Group 85"/>
            <p:cNvGrpSpPr>
              <a:grpSpLocks/>
            </p:cNvGrpSpPr>
            <p:nvPr/>
          </p:nvGrpSpPr>
          <p:grpSpPr bwMode="auto">
            <a:xfrm>
              <a:off x="2304" y="2049"/>
              <a:ext cx="138" cy="829"/>
              <a:chOff x="2496" y="2049"/>
              <a:chExt cx="149" cy="829"/>
            </a:xfrm>
          </p:grpSpPr>
          <p:sp>
            <p:nvSpPr>
              <p:cNvPr id="118855" name="Rectangle 86"/>
              <p:cNvSpPr>
                <a:spLocks noChangeArrowheads="1"/>
              </p:cNvSpPr>
              <p:nvPr/>
            </p:nvSpPr>
            <p:spPr bwMode="auto">
              <a:xfrm>
                <a:off x="2585" y="2744"/>
                <a:ext cx="6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b="0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3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56" name="Rectangle 87"/>
              <p:cNvSpPr>
                <a:spLocks noChangeArrowheads="1"/>
              </p:cNvSpPr>
              <p:nvPr/>
            </p:nvSpPr>
            <p:spPr bwMode="auto">
              <a:xfrm>
                <a:off x="2585" y="2456"/>
                <a:ext cx="6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b="0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2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57" name="Rectangle 88"/>
              <p:cNvSpPr>
                <a:spLocks noChangeArrowheads="1"/>
              </p:cNvSpPr>
              <p:nvPr/>
            </p:nvSpPr>
            <p:spPr bwMode="auto">
              <a:xfrm>
                <a:off x="2584" y="2168"/>
                <a:ext cx="6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b="0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1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58" name="Rectangle 89"/>
              <p:cNvSpPr>
                <a:spLocks noChangeArrowheads="1"/>
              </p:cNvSpPr>
              <p:nvPr/>
            </p:nvSpPr>
            <p:spPr bwMode="auto">
              <a:xfrm>
                <a:off x="2500" y="2625"/>
                <a:ext cx="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b="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y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59" name="Rectangle 90"/>
              <p:cNvSpPr>
                <a:spLocks noChangeArrowheads="1"/>
              </p:cNvSpPr>
              <p:nvPr/>
            </p:nvSpPr>
            <p:spPr bwMode="auto">
              <a:xfrm>
                <a:off x="2496" y="2337"/>
                <a:ext cx="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b="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y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60" name="Rectangle 91"/>
              <p:cNvSpPr>
                <a:spLocks noChangeArrowheads="1"/>
              </p:cNvSpPr>
              <p:nvPr/>
            </p:nvSpPr>
            <p:spPr bwMode="auto">
              <a:xfrm>
                <a:off x="2507" y="2049"/>
                <a:ext cx="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b="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y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</p:grpSp>
      </p:grpSp>
      <p:sp>
        <p:nvSpPr>
          <p:cNvPr id="118809" name="Rectangle 92"/>
          <p:cNvSpPr>
            <a:spLocks noChangeArrowheads="1"/>
          </p:cNvSpPr>
          <p:nvPr/>
        </p:nvSpPr>
        <p:spPr bwMode="auto">
          <a:xfrm>
            <a:off x="5403850" y="40227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0" name="Rectangle 93"/>
          <p:cNvSpPr>
            <a:spLocks noChangeArrowheads="1"/>
          </p:cNvSpPr>
          <p:nvPr/>
        </p:nvSpPr>
        <p:spPr bwMode="auto">
          <a:xfrm>
            <a:off x="5403850" y="35655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1" name="Rectangle 94"/>
          <p:cNvSpPr>
            <a:spLocks noChangeArrowheads="1"/>
          </p:cNvSpPr>
          <p:nvPr/>
        </p:nvSpPr>
        <p:spPr bwMode="auto">
          <a:xfrm>
            <a:off x="4884738" y="35655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2" name="Rectangle 95"/>
          <p:cNvSpPr>
            <a:spLocks noChangeArrowheads="1"/>
          </p:cNvSpPr>
          <p:nvPr/>
        </p:nvSpPr>
        <p:spPr bwMode="auto">
          <a:xfrm>
            <a:off x="5403850" y="31083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3" name="Rectangle 96"/>
          <p:cNvSpPr>
            <a:spLocks noChangeArrowheads="1"/>
          </p:cNvSpPr>
          <p:nvPr/>
        </p:nvSpPr>
        <p:spPr bwMode="auto">
          <a:xfrm>
            <a:off x="4884738" y="31083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4" name="Rectangle 97"/>
          <p:cNvSpPr>
            <a:spLocks noChangeArrowheads="1"/>
          </p:cNvSpPr>
          <p:nvPr/>
        </p:nvSpPr>
        <p:spPr bwMode="auto">
          <a:xfrm>
            <a:off x="4251325" y="3108325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5" name="Rectangle 98"/>
          <p:cNvSpPr>
            <a:spLocks noChangeArrowheads="1"/>
          </p:cNvSpPr>
          <p:nvPr/>
        </p:nvSpPr>
        <p:spPr bwMode="auto">
          <a:xfrm>
            <a:off x="4948238" y="4211638"/>
            <a:ext cx="1778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32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6" name="Rectangle 99"/>
          <p:cNvSpPr>
            <a:spLocks noChangeArrowheads="1"/>
          </p:cNvSpPr>
          <p:nvPr/>
        </p:nvSpPr>
        <p:spPr bwMode="auto">
          <a:xfrm>
            <a:off x="4321175" y="4211638"/>
            <a:ext cx="1778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rgbClr val="000000"/>
                </a:solidFill>
                <a:latin typeface="Times New Roman" panose="02020603050405020304" pitchFamily="18" charset="0"/>
                <a:ea typeface="돋움체" panose="020B0609000101010101" pitchFamily="49" charset="-127"/>
              </a:rPr>
              <a:t>31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7" name="Rectangle 100"/>
          <p:cNvSpPr>
            <a:spLocks noChangeArrowheads="1"/>
          </p:cNvSpPr>
          <p:nvPr/>
        </p:nvSpPr>
        <p:spPr bwMode="auto">
          <a:xfrm>
            <a:off x="4778375" y="3987800"/>
            <a:ext cx="1666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rgbClr val="000000"/>
                </a:solidFill>
                <a:latin typeface="Symbol" panose="05050102010706020507" pitchFamily="18" charset="2"/>
                <a:ea typeface="돋움체" panose="020B0609000101010101" pitchFamily="49" charset="-127"/>
              </a:rPr>
              <a:t>b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8" name="Rectangle 101"/>
          <p:cNvSpPr>
            <a:spLocks noChangeArrowheads="1"/>
          </p:cNvSpPr>
          <p:nvPr/>
        </p:nvSpPr>
        <p:spPr bwMode="auto">
          <a:xfrm>
            <a:off x="4151313" y="3987800"/>
            <a:ext cx="1666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i="1">
                <a:solidFill>
                  <a:srgbClr val="000000"/>
                </a:solidFill>
                <a:latin typeface="Symbol" panose="05050102010706020507" pitchFamily="18" charset="2"/>
                <a:ea typeface="돋움체" panose="020B0609000101010101" pitchFamily="49" charset="-127"/>
              </a:rPr>
              <a:t>b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8819" name="Rectangle 102"/>
          <p:cNvSpPr>
            <a:spLocks noChangeArrowheads="1"/>
          </p:cNvSpPr>
          <p:nvPr/>
        </p:nvSpPr>
        <p:spPr bwMode="auto">
          <a:xfrm>
            <a:off x="4251325" y="355600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rgbClr val="000000"/>
                </a:solidFill>
                <a:latin typeface="Symbol" panose="05050102010706020507" pitchFamily="18" charset="2"/>
                <a:ea typeface="돋움체" panose="020B0609000101010101" pitchFamily="49" charset="-127"/>
              </a:rPr>
              <a:t>0</a:t>
            </a:r>
            <a:endParaRPr lang="en-US" altLang="ko-KR" sz="2400">
              <a:solidFill>
                <a:schemeClr val="tx2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grpSp>
        <p:nvGrpSpPr>
          <p:cNvPr id="118820" name="Group 103"/>
          <p:cNvGrpSpPr>
            <a:grpSpLocks/>
          </p:cNvGrpSpPr>
          <p:nvPr/>
        </p:nvGrpSpPr>
        <p:grpSpPr bwMode="auto">
          <a:xfrm>
            <a:off x="4311650" y="2746375"/>
            <a:ext cx="1252538" cy="401638"/>
            <a:chOff x="2942" y="1821"/>
            <a:chExt cx="855" cy="253"/>
          </a:xfrm>
        </p:grpSpPr>
        <p:sp>
          <p:nvSpPr>
            <p:cNvPr id="118843" name="Rectangle 104"/>
            <p:cNvSpPr>
              <a:spLocks noChangeArrowheads="1"/>
            </p:cNvSpPr>
            <p:nvPr/>
          </p:nvSpPr>
          <p:spPr bwMode="auto">
            <a:xfrm>
              <a:off x="3737" y="1940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3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44" name="Rectangle 105"/>
            <p:cNvSpPr>
              <a:spLocks noChangeArrowheads="1"/>
            </p:cNvSpPr>
            <p:nvPr/>
          </p:nvSpPr>
          <p:spPr bwMode="auto">
            <a:xfrm>
              <a:off x="3375" y="1940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45" name="Rectangle 106"/>
            <p:cNvSpPr>
              <a:spLocks noChangeArrowheads="1"/>
            </p:cNvSpPr>
            <p:nvPr/>
          </p:nvSpPr>
          <p:spPr bwMode="auto">
            <a:xfrm>
              <a:off x="3019" y="1940"/>
              <a:ext cx="6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46" name="Rectangle 107"/>
            <p:cNvSpPr>
              <a:spLocks noChangeArrowheads="1"/>
            </p:cNvSpPr>
            <p:nvPr/>
          </p:nvSpPr>
          <p:spPr bwMode="auto">
            <a:xfrm>
              <a:off x="3651" y="1821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y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47" name="Rectangle 108"/>
            <p:cNvSpPr>
              <a:spLocks noChangeArrowheads="1"/>
            </p:cNvSpPr>
            <p:nvPr/>
          </p:nvSpPr>
          <p:spPr bwMode="auto">
            <a:xfrm>
              <a:off x="3286" y="1821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y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48" name="Rectangle 109"/>
            <p:cNvSpPr>
              <a:spLocks noChangeArrowheads="1"/>
            </p:cNvSpPr>
            <p:nvPr/>
          </p:nvSpPr>
          <p:spPr bwMode="auto">
            <a:xfrm>
              <a:off x="2942" y="1821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y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  <p:sp>
        <p:nvSpPr>
          <p:cNvPr id="118821" name="AutoShape 110"/>
          <p:cNvSpPr>
            <a:spLocks/>
          </p:cNvSpPr>
          <p:nvPr/>
        </p:nvSpPr>
        <p:spPr bwMode="auto">
          <a:xfrm>
            <a:off x="4057650" y="3284538"/>
            <a:ext cx="69850" cy="990600"/>
          </a:xfrm>
          <a:prstGeom prst="leftBracket">
            <a:avLst>
              <a:gd name="adj" fmla="val 1181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8822" name="AutoShape 111"/>
          <p:cNvSpPr>
            <a:spLocks/>
          </p:cNvSpPr>
          <p:nvPr/>
        </p:nvSpPr>
        <p:spPr bwMode="auto">
          <a:xfrm flipH="1">
            <a:off x="5627688" y="3284538"/>
            <a:ext cx="69850" cy="990600"/>
          </a:xfrm>
          <a:prstGeom prst="leftBracket">
            <a:avLst>
              <a:gd name="adj" fmla="val 1181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8823" name="AutoShape 112"/>
          <p:cNvSpPr>
            <a:spLocks/>
          </p:cNvSpPr>
          <p:nvPr/>
        </p:nvSpPr>
        <p:spPr bwMode="auto">
          <a:xfrm>
            <a:off x="4010025" y="5113338"/>
            <a:ext cx="69850" cy="990600"/>
          </a:xfrm>
          <a:prstGeom prst="leftBracket">
            <a:avLst>
              <a:gd name="adj" fmla="val 1181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8824" name="AutoShape 113"/>
          <p:cNvSpPr>
            <a:spLocks/>
          </p:cNvSpPr>
          <p:nvPr/>
        </p:nvSpPr>
        <p:spPr bwMode="auto">
          <a:xfrm flipH="1">
            <a:off x="5838825" y="5113338"/>
            <a:ext cx="69850" cy="990600"/>
          </a:xfrm>
          <a:prstGeom prst="leftBracket">
            <a:avLst>
              <a:gd name="adj" fmla="val 11818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118825" name="Group 114"/>
          <p:cNvGrpSpPr>
            <a:grpSpLocks/>
          </p:cNvGrpSpPr>
          <p:nvPr/>
        </p:nvGrpSpPr>
        <p:grpSpPr bwMode="auto">
          <a:xfrm>
            <a:off x="3635375" y="1268413"/>
            <a:ext cx="341313" cy="1316037"/>
            <a:chOff x="2304" y="2049"/>
            <a:chExt cx="215" cy="829"/>
          </a:xfrm>
        </p:grpSpPr>
        <p:sp>
          <p:nvSpPr>
            <p:cNvPr id="118831" name="Rectangle 115"/>
            <p:cNvSpPr>
              <a:spLocks noChangeArrowheads="1"/>
            </p:cNvSpPr>
            <p:nvPr/>
          </p:nvSpPr>
          <p:spPr bwMode="auto">
            <a:xfrm>
              <a:off x="2519" y="2524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32" name="Rectangle 116"/>
            <p:cNvSpPr>
              <a:spLocks noChangeArrowheads="1"/>
            </p:cNvSpPr>
            <p:nvPr/>
          </p:nvSpPr>
          <p:spPr bwMode="auto">
            <a:xfrm>
              <a:off x="2519" y="236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33" name="Rectangle 117"/>
            <p:cNvSpPr>
              <a:spLocks noChangeArrowheads="1"/>
            </p:cNvSpPr>
            <p:nvPr/>
          </p:nvSpPr>
          <p:spPr bwMode="auto">
            <a:xfrm>
              <a:off x="2519" y="2172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34" name="Rectangle 118"/>
            <p:cNvSpPr>
              <a:spLocks noChangeArrowheads="1"/>
            </p:cNvSpPr>
            <p:nvPr/>
          </p:nvSpPr>
          <p:spPr bwMode="auto">
            <a:xfrm>
              <a:off x="2519" y="2647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35" name="Rectangle 119"/>
            <p:cNvSpPr>
              <a:spLocks noChangeArrowheads="1"/>
            </p:cNvSpPr>
            <p:nvPr/>
          </p:nvSpPr>
          <p:spPr bwMode="auto">
            <a:xfrm>
              <a:off x="2519" y="2049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grpSp>
          <p:nvGrpSpPr>
            <p:cNvPr id="118836" name="Group 120"/>
            <p:cNvGrpSpPr>
              <a:grpSpLocks/>
            </p:cNvGrpSpPr>
            <p:nvPr/>
          </p:nvGrpSpPr>
          <p:grpSpPr bwMode="auto">
            <a:xfrm>
              <a:off x="2304" y="2049"/>
              <a:ext cx="138" cy="829"/>
              <a:chOff x="2496" y="2049"/>
              <a:chExt cx="149" cy="829"/>
            </a:xfrm>
          </p:grpSpPr>
          <p:sp>
            <p:nvSpPr>
              <p:cNvPr id="118837" name="Rectangle 121"/>
              <p:cNvSpPr>
                <a:spLocks noChangeArrowheads="1"/>
              </p:cNvSpPr>
              <p:nvPr/>
            </p:nvSpPr>
            <p:spPr bwMode="auto">
              <a:xfrm>
                <a:off x="2585" y="2744"/>
                <a:ext cx="6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b="0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3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38" name="Rectangle 122"/>
              <p:cNvSpPr>
                <a:spLocks noChangeArrowheads="1"/>
              </p:cNvSpPr>
              <p:nvPr/>
            </p:nvSpPr>
            <p:spPr bwMode="auto">
              <a:xfrm>
                <a:off x="2585" y="2456"/>
                <a:ext cx="6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b="0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2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39" name="Rectangle 123"/>
              <p:cNvSpPr>
                <a:spLocks noChangeArrowheads="1"/>
              </p:cNvSpPr>
              <p:nvPr/>
            </p:nvSpPr>
            <p:spPr bwMode="auto">
              <a:xfrm>
                <a:off x="2584" y="2168"/>
                <a:ext cx="6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b="0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1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40" name="Rectangle 124"/>
              <p:cNvSpPr>
                <a:spLocks noChangeArrowheads="1"/>
              </p:cNvSpPr>
              <p:nvPr/>
            </p:nvSpPr>
            <p:spPr bwMode="auto">
              <a:xfrm>
                <a:off x="2500" y="2625"/>
                <a:ext cx="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b="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y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41" name="Rectangle 125"/>
              <p:cNvSpPr>
                <a:spLocks noChangeArrowheads="1"/>
              </p:cNvSpPr>
              <p:nvPr/>
            </p:nvSpPr>
            <p:spPr bwMode="auto">
              <a:xfrm>
                <a:off x="2496" y="2337"/>
                <a:ext cx="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b="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y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  <p:sp>
            <p:nvSpPr>
              <p:cNvPr id="118842" name="Rectangle 126"/>
              <p:cNvSpPr>
                <a:spLocks noChangeArrowheads="1"/>
              </p:cNvSpPr>
              <p:nvPr/>
            </p:nvSpPr>
            <p:spPr bwMode="auto">
              <a:xfrm>
                <a:off x="2507" y="2049"/>
                <a:ext cx="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algn="just" latinLnBrk="1">
                  <a:spcBef>
                    <a:spcPct val="20000"/>
                  </a:spcBef>
                  <a:buClr>
                    <a:srgbClr val="EC957A"/>
                  </a:buClr>
                  <a:buSzPct val="70000"/>
                  <a:buFont typeface="Wingdings" panose="05000000000000000000" pitchFamily="2" charset="2"/>
                  <a:buChar char="l"/>
                  <a:defRPr kumimoji="1" sz="2000">
                    <a:solidFill>
                      <a:srgbClr val="0000FF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1pPr>
                <a:lvl2pPr marL="742950" indent="-285750" algn="just" latinLnBrk="1">
                  <a:spcBef>
                    <a:spcPct val="20000"/>
                  </a:spcBef>
                  <a:buClr>
                    <a:schemeClr val="accent1"/>
                  </a:buClr>
                  <a:buSzPct val="150000"/>
                  <a:buChar char="•"/>
                  <a:defRPr kumimoji="1" sz="28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2pPr>
                <a:lvl3pPr marL="1143000" indent="-228600" algn="just" latinLnBrk="1">
                  <a:spcBef>
                    <a:spcPct val="20000"/>
                  </a:spcBef>
                  <a:buClr>
                    <a:schemeClr val="tx1"/>
                  </a:buClr>
                  <a:buSzPct val="150000"/>
                  <a:buChar char="•"/>
                  <a:defRPr kumimoji="1" sz="16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3pPr>
                <a:lvl4pPr marL="1600200" indent="-228600" algn="just" latinLnBrk="1">
                  <a:spcBef>
                    <a:spcPct val="20000"/>
                  </a:spcBef>
                  <a:buClr>
                    <a:schemeClr val="tx2"/>
                  </a:buClr>
                  <a:buSzPct val="150000"/>
                  <a:buChar char="•"/>
                  <a:defRPr kumimoji="1" sz="14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4pPr>
                <a:lvl5pPr marL="2057400" indent="-228600" algn="just" latinLnBrk="1">
                  <a:spcBef>
                    <a:spcPct val="20000"/>
                  </a:spcBef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5pPr>
                <a:lvl6pPr marL="25146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6pPr>
                <a:lvl7pPr marL="29718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7pPr>
                <a:lvl8pPr marL="34290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8pPr>
                <a:lvl9pPr marL="3886200" indent="-228600" algn="just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150000"/>
                  <a:buChar char="•"/>
                  <a:defRPr kumimoji="1" sz="1200">
                    <a:solidFill>
                      <a:schemeClr val="tx1"/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2400" b="0" i="1">
                    <a:solidFill>
                      <a:srgbClr val="3333FF"/>
                    </a:solidFill>
                    <a:latin typeface="Times New Roman" panose="02020603050405020304" pitchFamily="18" charset="0"/>
                    <a:ea typeface="돋움체" panose="020B0609000101010101" pitchFamily="49" charset="-127"/>
                  </a:rPr>
                  <a:t>y</a:t>
                </a:r>
                <a:endParaRPr lang="en-US" altLang="ko-KR" sz="2400">
                  <a:solidFill>
                    <a:srgbClr val="3333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</p:grpSp>
      </p:grpSp>
      <p:grpSp>
        <p:nvGrpSpPr>
          <p:cNvPr id="118826" name="Group 127"/>
          <p:cNvGrpSpPr>
            <a:grpSpLocks/>
          </p:cNvGrpSpPr>
          <p:nvPr/>
        </p:nvGrpSpPr>
        <p:grpSpPr bwMode="auto">
          <a:xfrm>
            <a:off x="4232275" y="908050"/>
            <a:ext cx="700088" cy="401638"/>
            <a:chOff x="4995" y="1038"/>
            <a:chExt cx="478" cy="253"/>
          </a:xfrm>
        </p:grpSpPr>
        <p:sp>
          <p:nvSpPr>
            <p:cNvPr id="118827" name="Rectangle 128"/>
            <p:cNvSpPr>
              <a:spLocks noChangeArrowheads="1"/>
            </p:cNvSpPr>
            <p:nvPr/>
          </p:nvSpPr>
          <p:spPr bwMode="auto">
            <a:xfrm>
              <a:off x="5413" y="1157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2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28" name="Rectangle 129"/>
            <p:cNvSpPr>
              <a:spLocks noChangeArrowheads="1"/>
            </p:cNvSpPr>
            <p:nvPr/>
          </p:nvSpPr>
          <p:spPr bwMode="auto">
            <a:xfrm>
              <a:off x="5069" y="1157"/>
              <a:ext cx="6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400" b="0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1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29" name="Rectangle 130"/>
            <p:cNvSpPr>
              <a:spLocks noChangeArrowheads="1"/>
            </p:cNvSpPr>
            <p:nvPr/>
          </p:nvSpPr>
          <p:spPr bwMode="auto">
            <a:xfrm>
              <a:off x="5327" y="1038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18830" name="Rectangle 131"/>
            <p:cNvSpPr>
              <a:spLocks noChangeArrowheads="1"/>
            </p:cNvSpPr>
            <p:nvPr/>
          </p:nvSpPr>
          <p:spPr bwMode="auto">
            <a:xfrm>
              <a:off x="4995" y="1038"/>
              <a:ext cx="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3333FF"/>
                  </a:solidFill>
                  <a:latin typeface="Times New Roman" panose="02020603050405020304" pitchFamily="18" charset="0"/>
                  <a:ea typeface="돋움체" panose="020B0609000101010101" pitchFamily="49" charset="-127"/>
                </a:rPr>
                <a:t>x</a:t>
              </a:r>
              <a:endParaRPr lang="en-US" altLang="ko-KR" sz="2400">
                <a:solidFill>
                  <a:srgbClr val="3333FF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0442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모형의 식별</a:t>
            </a:r>
          </a:p>
        </p:txBody>
      </p:sp>
      <p:sp>
        <p:nvSpPr>
          <p:cNvPr id="11981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544009C-2CDD-4F6C-9D48-19A55819126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19812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58850"/>
            <a:ext cx="43910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2852738"/>
            <a:ext cx="5911850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4672013"/>
            <a:ext cx="38417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5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895850"/>
            <a:ext cx="1830388" cy="130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6" name="Rectangle 5"/>
          <p:cNvSpPr>
            <a:spLocks noChangeArrowheads="1"/>
          </p:cNvSpPr>
          <p:nvPr/>
        </p:nvSpPr>
        <p:spPr bwMode="auto">
          <a:xfrm>
            <a:off x="5067300" y="1743075"/>
            <a:ext cx="3897313" cy="8048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정보의 수 </a:t>
            </a:r>
            <a:r>
              <a:rPr lang="en-US" altLang="ko-KR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k </a:t>
            </a:r>
            <a:r>
              <a:rPr lang="en-US" altLang="ko-KR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 (k+1)/2 = 56/2 = 15</a:t>
            </a: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자유도</a:t>
            </a:r>
            <a:r>
              <a:rPr lang="en-US" altLang="ko-KR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(df) = 15 - 12 = 3</a:t>
            </a:r>
          </a:p>
        </p:txBody>
      </p:sp>
      <p:sp>
        <p:nvSpPr>
          <p:cNvPr id="119817" name="모서리가 둥근 직사각형 1"/>
          <p:cNvSpPr>
            <a:spLocks noChangeArrowheads="1"/>
          </p:cNvSpPr>
          <p:nvPr/>
        </p:nvSpPr>
        <p:spPr bwMode="auto">
          <a:xfrm>
            <a:off x="762000" y="3789363"/>
            <a:ext cx="6042025" cy="503237"/>
          </a:xfrm>
          <a:prstGeom prst="roundRect">
            <a:avLst>
              <a:gd name="adj" fmla="val 16667"/>
            </a:avLst>
          </a:prstGeom>
          <a:noFill/>
          <a:ln w="38100" cap="rnd" algn="ctr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931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66E62AF-ECD2-41F6-BB13-8CAA90587F4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모형의 식별 </a:t>
            </a:r>
            <a:r>
              <a:rPr lang="en-US" altLang="ko-KR" dirty="0"/>
              <a:t>(Identification)</a:t>
            </a: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00125"/>
            <a:ext cx="7742237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ko-KR" altLang="en-US" dirty="0">
                <a:solidFill>
                  <a:srgbClr val="3333FF"/>
                </a:solidFill>
              </a:rPr>
              <a:t>초과식별 </a:t>
            </a:r>
            <a:r>
              <a:rPr lang="en-US" altLang="ko-KR" dirty="0">
                <a:solidFill>
                  <a:srgbClr val="3333FF"/>
                </a:solidFill>
              </a:rPr>
              <a:t>(Over-Identified)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/>
              <a:t>정보의 수가 미지수</a:t>
            </a:r>
            <a:r>
              <a:rPr lang="en-US" altLang="ko-KR" dirty="0"/>
              <a:t>(</a:t>
            </a:r>
            <a:r>
              <a:rPr lang="ko-KR" altLang="en-US" dirty="0" err="1"/>
              <a:t>자유모수</a:t>
            </a:r>
            <a:r>
              <a:rPr lang="en-US" altLang="ko-KR" dirty="0"/>
              <a:t>)</a:t>
            </a:r>
            <a:r>
              <a:rPr lang="ko-KR" altLang="en-US" dirty="0"/>
              <a:t>의 수보다 클 때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/>
              <a:t>관계를 근사적으로 만족하는 해의 도출</a:t>
            </a:r>
            <a:r>
              <a:rPr lang="en-US" altLang="ko-KR" dirty="0"/>
              <a:t>.</a:t>
            </a:r>
          </a:p>
          <a:p>
            <a:pPr lvl="4" eaLnBrk="1" hangingPunct="1">
              <a:lnSpc>
                <a:spcPct val="110000"/>
              </a:lnSpc>
            </a:pPr>
            <a:endParaRPr lang="en-US" altLang="ko-KR" sz="1800" dirty="0"/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solidFill>
                  <a:srgbClr val="3333FF"/>
                </a:solidFill>
              </a:rPr>
              <a:t>식별불능 </a:t>
            </a:r>
            <a:r>
              <a:rPr lang="en-US" altLang="ko-KR" dirty="0">
                <a:solidFill>
                  <a:srgbClr val="3333FF"/>
                </a:solidFill>
              </a:rPr>
              <a:t>(Under-Identified)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/>
              <a:t>정보의 수가 미지수</a:t>
            </a:r>
            <a:r>
              <a:rPr lang="en-US" altLang="ko-KR" dirty="0"/>
              <a:t>(</a:t>
            </a:r>
            <a:r>
              <a:rPr lang="ko-KR" altLang="en-US" dirty="0" err="1"/>
              <a:t>자유모수</a:t>
            </a:r>
            <a:r>
              <a:rPr lang="en-US" altLang="ko-KR" dirty="0"/>
              <a:t>)</a:t>
            </a:r>
            <a:r>
              <a:rPr lang="ko-KR" altLang="en-US" dirty="0"/>
              <a:t>의 수보다 작을 때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/>
              <a:t>불충분한 정보를 뜻하며</a:t>
            </a:r>
            <a:r>
              <a:rPr lang="en-US" altLang="ko-KR" dirty="0"/>
              <a:t>, </a:t>
            </a:r>
            <a:r>
              <a:rPr lang="ko-KR" altLang="en-US" dirty="0" err="1"/>
              <a:t>모수가</a:t>
            </a:r>
            <a:r>
              <a:rPr lang="ko-KR" altLang="en-US" dirty="0"/>
              <a:t> 유일하게 정의되기 위해서는 모형을 더욱 구체화</a:t>
            </a:r>
            <a:r>
              <a:rPr lang="en-US" altLang="ko-KR" dirty="0"/>
              <a:t>(</a:t>
            </a:r>
            <a:r>
              <a:rPr lang="ko-KR" altLang="en-US" dirty="0"/>
              <a:t>제약</a:t>
            </a:r>
            <a:r>
              <a:rPr lang="en-US" altLang="ko-KR" dirty="0"/>
              <a:t>)</a:t>
            </a:r>
            <a:r>
              <a:rPr lang="ko-KR" altLang="en-US" dirty="0"/>
              <a:t>하거나 더 많은 변수들의 도입 필요성을 의미</a:t>
            </a:r>
            <a:r>
              <a:rPr lang="en-US" altLang="ko-KR" dirty="0"/>
              <a:t>. </a:t>
            </a:r>
            <a:r>
              <a:rPr lang="ko-KR" altLang="en-US" dirty="0"/>
              <a:t>이러한 추가적인 정보는 해당 분야의 이론이나 구축된 가설에 근거해야 함</a:t>
            </a:r>
            <a:r>
              <a:rPr lang="en-US" altLang="ko-KR" dirty="0"/>
              <a:t>.</a:t>
            </a:r>
            <a:r>
              <a:rPr lang="en-US" altLang="ko-KR" sz="1400" dirty="0"/>
              <a:t> </a:t>
            </a:r>
          </a:p>
          <a:p>
            <a:pPr lvl="4" eaLnBrk="1" hangingPunct="1">
              <a:lnSpc>
                <a:spcPct val="110000"/>
              </a:lnSpc>
            </a:pPr>
            <a:endParaRPr lang="en-US" altLang="ko-KR" dirty="0"/>
          </a:p>
          <a:p>
            <a:pPr eaLnBrk="1" hangingPunct="1">
              <a:lnSpc>
                <a:spcPct val="110000"/>
              </a:lnSpc>
            </a:pPr>
            <a:r>
              <a:rPr lang="ko-KR" altLang="en-US" dirty="0">
                <a:solidFill>
                  <a:srgbClr val="3333FF"/>
                </a:solidFill>
              </a:rPr>
              <a:t>포화모형 </a:t>
            </a:r>
            <a:r>
              <a:rPr lang="en-US" altLang="ko-KR" dirty="0">
                <a:solidFill>
                  <a:srgbClr val="3333FF"/>
                </a:solidFill>
              </a:rPr>
              <a:t>(Saturated Model)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/>
              <a:t>정보의 수 </a:t>
            </a:r>
            <a:r>
              <a:rPr lang="en-US" altLang="ko-KR" dirty="0"/>
              <a:t>= </a:t>
            </a:r>
            <a:r>
              <a:rPr lang="ko-KR" altLang="en-US" dirty="0"/>
              <a:t>미지수의 수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 dirty="0"/>
              <a:t>관찰변수의 수가 많거나 잠재변수가 있는 경우</a:t>
            </a:r>
            <a:endParaRPr lang="en-US" altLang="ko-KR" dirty="0"/>
          </a:p>
          <a:p>
            <a:pPr marL="326250" lvl="1" indent="0" eaLnBrk="1" hangingPunct="1">
              <a:lnSpc>
                <a:spcPct val="110000"/>
              </a:lnSpc>
              <a:buClr>
                <a:srgbClr val="FF0000"/>
              </a:buClr>
              <a:buNone/>
            </a:pPr>
            <a:r>
              <a:rPr lang="ko-KR" altLang="en-US" dirty="0"/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dirty="0"/>
              <a:t>모형의 </a:t>
            </a:r>
            <a:r>
              <a:rPr lang="ko-KR" altLang="en-US" dirty="0" err="1"/>
              <a:t>간명성이</a:t>
            </a:r>
            <a:r>
              <a:rPr lang="ko-KR" altLang="en-US" dirty="0"/>
              <a:t> 상실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모수의</a:t>
            </a:r>
            <a:r>
              <a:rPr lang="ko-KR" altLang="en-US" dirty="0"/>
              <a:t> 절약이 시도되지 않은 모형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881070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적합도 </a:t>
            </a:r>
            <a:r>
              <a:rPr lang="en-US" altLang="ko-KR" dirty="0"/>
              <a:t>(Goodness of Fit)</a:t>
            </a:r>
            <a:endParaRPr lang="ko-KR" altLang="en-US" dirty="0"/>
          </a:p>
        </p:txBody>
      </p:sp>
      <p:sp>
        <p:nvSpPr>
          <p:cNvPr id="12185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4A2CC1D-0F69-44EA-BFBD-4297AE355BD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21860" name="모서리가 둥근 직사각형 4"/>
          <p:cNvSpPr>
            <a:spLocks noChangeArrowheads="1"/>
          </p:cNvSpPr>
          <p:nvPr/>
        </p:nvSpPr>
        <p:spPr bwMode="auto">
          <a:xfrm>
            <a:off x="1214438" y="2420938"/>
            <a:ext cx="1928812" cy="10715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관찰변수들 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간의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분산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공분산</a:t>
            </a:r>
          </a:p>
        </p:txBody>
      </p:sp>
      <p:sp>
        <p:nvSpPr>
          <p:cNvPr id="121861" name="모서리가 둥근 직사각형 5"/>
          <p:cNvSpPr>
            <a:spLocks noChangeArrowheads="1"/>
          </p:cNvSpPr>
          <p:nvPr/>
        </p:nvSpPr>
        <p:spPr bwMode="auto">
          <a:xfrm>
            <a:off x="3714750" y="2420938"/>
            <a:ext cx="1928813" cy="10715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연구자의 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가설에 의한 모형</a:t>
            </a:r>
          </a:p>
        </p:txBody>
      </p:sp>
      <p:sp>
        <p:nvSpPr>
          <p:cNvPr id="121862" name="모서리가 둥근 직사각형 6"/>
          <p:cNvSpPr>
            <a:spLocks noChangeArrowheads="1"/>
          </p:cNvSpPr>
          <p:nvPr/>
        </p:nvSpPr>
        <p:spPr bwMode="auto">
          <a:xfrm>
            <a:off x="6215063" y="2420938"/>
            <a:ext cx="1928812" cy="10715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가설에 의해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구축된 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분산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공분산</a:t>
            </a:r>
          </a:p>
        </p:txBody>
      </p:sp>
      <p:sp>
        <p:nvSpPr>
          <p:cNvPr id="121863" name="모서리가 둥근 직사각형 7"/>
          <p:cNvSpPr>
            <a:spLocks noChangeArrowheads="1"/>
          </p:cNvSpPr>
          <p:nvPr/>
        </p:nvSpPr>
        <p:spPr bwMode="auto">
          <a:xfrm>
            <a:off x="1857375" y="3635375"/>
            <a:ext cx="714375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1864" name="모서리가 둥근 직사각형 8"/>
          <p:cNvSpPr>
            <a:spLocks noChangeArrowheads="1"/>
          </p:cNvSpPr>
          <p:nvPr/>
        </p:nvSpPr>
        <p:spPr bwMode="auto">
          <a:xfrm>
            <a:off x="4286250" y="3635375"/>
            <a:ext cx="857250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i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 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θ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1865" name="모서리가 둥근 직사각형 9"/>
          <p:cNvSpPr>
            <a:spLocks noChangeArrowheads="1"/>
          </p:cNvSpPr>
          <p:nvPr/>
        </p:nvSpPr>
        <p:spPr bwMode="auto">
          <a:xfrm>
            <a:off x="6786563" y="3635375"/>
            <a:ext cx="857250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θ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1866" name="오른쪽 화살표 10"/>
          <p:cNvSpPr>
            <a:spLocks noChangeArrowheads="1"/>
          </p:cNvSpPr>
          <p:nvPr/>
        </p:nvSpPr>
        <p:spPr bwMode="auto">
          <a:xfrm>
            <a:off x="3214688" y="2849563"/>
            <a:ext cx="42862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1867" name="오른쪽 화살표 11"/>
          <p:cNvSpPr>
            <a:spLocks noChangeArrowheads="1"/>
          </p:cNvSpPr>
          <p:nvPr/>
        </p:nvSpPr>
        <p:spPr bwMode="auto">
          <a:xfrm>
            <a:off x="5715000" y="2849563"/>
            <a:ext cx="42862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21868" name="구부러진 연결선 14"/>
          <p:cNvCxnSpPr>
            <a:cxnSpLocks noChangeShapeType="1"/>
            <a:stCxn id="121863" idx="2"/>
            <a:endCxn id="121865" idx="2"/>
          </p:cNvCxnSpPr>
          <p:nvPr/>
        </p:nvCxnSpPr>
        <p:spPr bwMode="auto">
          <a:xfrm rot="16200000" flipH="1">
            <a:off x="4714875" y="1492251"/>
            <a:ext cx="1587" cy="5002212"/>
          </a:xfrm>
          <a:prstGeom prst="curvedConnector3">
            <a:avLst>
              <a:gd name="adj1" fmla="val 59322065"/>
            </a:avLst>
          </a:prstGeom>
          <a:noFill/>
          <a:ln w="38100" cap="rnd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869" name="모서리가 둥근 직사각형 16"/>
          <p:cNvSpPr>
            <a:spLocks noChangeArrowheads="1"/>
          </p:cNvSpPr>
          <p:nvPr/>
        </p:nvSpPr>
        <p:spPr bwMode="auto">
          <a:xfrm>
            <a:off x="4071938" y="4492625"/>
            <a:ext cx="1357312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r>
              <a:rPr lang="en-US" altLang="ko-KR" sz="2400" i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≈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θ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1870" name="모서리가 둥근 직사각형 18"/>
          <p:cNvSpPr>
            <a:spLocks noChangeArrowheads="1"/>
          </p:cNvSpPr>
          <p:nvPr/>
        </p:nvSpPr>
        <p:spPr bwMode="auto">
          <a:xfrm>
            <a:off x="3571875" y="5064125"/>
            <a:ext cx="2286000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적합도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부합도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121871" name="Object 16"/>
          <p:cNvGraphicFramePr>
            <a:graphicFrameLocks noChangeAspect="1"/>
          </p:cNvGraphicFramePr>
          <p:nvPr/>
        </p:nvGraphicFramePr>
        <p:xfrm>
          <a:off x="1503363" y="5572125"/>
          <a:ext cx="637381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8" name="수식" r:id="rId3" imgW="4241800" imgH="241300" progId="Equation.3">
                  <p:embed/>
                </p:oleObj>
              </mc:Choice>
              <mc:Fallback>
                <p:oleObj name="수식" r:id="rId3" imgW="424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5572125"/>
                        <a:ext cx="637381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72" name="Object 5"/>
          <p:cNvGraphicFramePr>
            <a:graphicFrameLocks noChangeAspect="1"/>
          </p:cNvGraphicFramePr>
          <p:nvPr/>
        </p:nvGraphicFramePr>
        <p:xfrm>
          <a:off x="1503363" y="6000750"/>
          <a:ext cx="64976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9" name="수식" r:id="rId5" imgW="4318000" imgH="203200" progId="Equation.3">
                  <p:embed/>
                </p:oleObj>
              </mc:Choice>
              <mc:Fallback>
                <p:oleObj name="수식" r:id="rId5" imgW="4318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6000750"/>
                        <a:ext cx="64976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187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41425"/>
            <a:ext cx="2657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74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1241425"/>
            <a:ext cx="22193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75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1703388"/>
            <a:ext cx="1104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76" name="그림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25538"/>
            <a:ext cx="2714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9779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207C28C-8C1B-461C-9888-2C00C4CA3EB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적합도 통계량 </a:t>
            </a:r>
            <a:r>
              <a:rPr lang="en-US" altLang="ko-KR" dirty="0"/>
              <a:t>(Goodness of Fit Statistics)</a:t>
            </a:r>
            <a:endParaRPr lang="ko-KR" altLang="en-US" dirty="0"/>
          </a:p>
        </p:txBody>
      </p:sp>
      <p:pic>
        <p:nvPicPr>
          <p:cNvPr id="122884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138" y="1052513"/>
            <a:ext cx="6765925" cy="5184775"/>
          </a:xfrm>
        </p:spPr>
      </p:pic>
    </p:spTree>
    <p:extLst>
      <p:ext uri="{BB962C8B-B14F-4D97-AF65-F5344CB8AC3E}">
        <p14:creationId xmlns:p14="http://schemas.microsoft.com/office/powerpoint/2010/main" val="25710053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... </a:t>
            </a:r>
            <a:r>
              <a:rPr lang="ko-KR" altLang="en-US" dirty="0"/>
              <a:t>적합도 통계량 </a:t>
            </a:r>
            <a:r>
              <a:rPr lang="en-US" altLang="ko-KR" dirty="0"/>
              <a:t>(Goodness of Fit Statistics)</a:t>
            </a:r>
            <a:endParaRPr lang="ko-KR" altLang="en-US" dirty="0"/>
          </a:p>
        </p:txBody>
      </p:sp>
      <p:sp>
        <p:nvSpPr>
          <p:cNvPr id="12390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D78A9EB-45DE-4976-95C7-9D65DE10375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23909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0950" y="1052513"/>
            <a:ext cx="6718300" cy="5184775"/>
          </a:xfrm>
        </p:spPr>
      </p:pic>
    </p:spTree>
    <p:extLst>
      <p:ext uri="{BB962C8B-B14F-4D97-AF65-F5344CB8AC3E}">
        <p14:creationId xmlns:p14="http://schemas.microsoft.com/office/powerpoint/2010/main" val="40315831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Good Model ?</a:t>
            </a:r>
            <a:endParaRPr lang="ko-KR" altLang="en-US"/>
          </a:p>
        </p:txBody>
      </p:sp>
      <p:sp>
        <p:nvSpPr>
          <p:cNvPr id="12493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solidFill>
                  <a:schemeClr val="tx1"/>
                </a:solidFill>
              </a:rPr>
              <a:t>현실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데이터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에</a:t>
            </a: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담겨진 내용을 잘 표현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반영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해야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     </a:t>
            </a:r>
            <a:r>
              <a:rPr lang="en-US" altLang="ko-KR" sz="1800" dirty="0"/>
              <a:t>← </a:t>
            </a:r>
            <a:r>
              <a:rPr lang="el-GR" altLang="ko-KR" sz="1800" dirty="0"/>
              <a:t>Σ</a:t>
            </a:r>
            <a:r>
              <a:rPr lang="en-US" altLang="ko-KR" sz="1800" dirty="0"/>
              <a:t> </a:t>
            </a:r>
            <a:r>
              <a:rPr lang="en-US" altLang="ko-KR" sz="1800" i="1" dirty="0"/>
              <a:t>≈ </a:t>
            </a:r>
            <a:r>
              <a:rPr lang="el-GR" altLang="ko-KR" sz="1800" dirty="0"/>
              <a:t>Σ</a:t>
            </a:r>
            <a:r>
              <a:rPr lang="en-US" altLang="ko-KR" sz="1800" dirty="0"/>
              <a:t>(</a:t>
            </a:r>
            <a:r>
              <a:rPr lang="el-GR" altLang="ko-KR" sz="1800" dirty="0"/>
              <a:t>θ</a:t>
            </a:r>
            <a:r>
              <a:rPr lang="en-US" altLang="ko-KR" sz="1800" dirty="0"/>
              <a:t>), </a:t>
            </a:r>
            <a:r>
              <a:rPr lang="ko-KR" altLang="en-US" sz="1800" dirty="0"/>
              <a:t>적합도</a:t>
            </a:r>
            <a:r>
              <a:rPr lang="en-US" altLang="ko-KR" sz="1800" dirty="0"/>
              <a:t>(</a:t>
            </a:r>
            <a:r>
              <a:rPr lang="ko-KR" altLang="en-US" sz="1800" dirty="0"/>
              <a:t>부합도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>
              <a:buFont typeface="Wingdings" panose="05000000000000000000" pitchFamily="2" charset="2"/>
              <a:buNone/>
            </a:pPr>
            <a:endParaRPr lang="en-US" altLang="ko-KR" sz="1800" dirty="0"/>
          </a:p>
          <a:p>
            <a:r>
              <a:rPr lang="ko-KR" altLang="en-US" sz="1800" dirty="0">
                <a:solidFill>
                  <a:schemeClr val="tx1"/>
                </a:solidFill>
              </a:rPr>
              <a:t>연구자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연구분야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에게 의미 있는 결과를 제공해야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chemeClr val="tx1"/>
                </a:solidFill>
              </a:rPr>
              <a:t>     </a:t>
            </a:r>
            <a:r>
              <a:rPr lang="en-US" altLang="ko-KR" sz="1800" dirty="0"/>
              <a:t>← </a:t>
            </a:r>
            <a:r>
              <a:rPr lang="ko-KR" altLang="en-US" sz="1800" dirty="0"/>
              <a:t>통계적 유의성</a:t>
            </a:r>
            <a:r>
              <a:rPr lang="en-US" altLang="ko-KR" sz="1800" dirty="0"/>
              <a:t>, </a:t>
            </a:r>
            <a:r>
              <a:rPr lang="ko-KR" altLang="en-US" sz="1800" dirty="0"/>
              <a:t>효과</a:t>
            </a:r>
            <a:r>
              <a:rPr lang="en-US" altLang="ko-KR" sz="1800" dirty="0"/>
              <a:t>(</a:t>
            </a:r>
            <a:r>
              <a:rPr lang="ko-KR" altLang="en-US" sz="1800" dirty="0"/>
              <a:t>직접효과</a:t>
            </a:r>
            <a:r>
              <a:rPr lang="en-US" altLang="ko-KR" sz="1800" dirty="0"/>
              <a:t>, </a:t>
            </a:r>
            <a:r>
              <a:rPr lang="ko-KR" altLang="en-US" sz="1800" dirty="0"/>
              <a:t>간접효과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총효과</a:t>
            </a:r>
            <a:r>
              <a:rPr lang="en-US" altLang="ko-KR" sz="1800" dirty="0"/>
              <a:t>), SMC(</a:t>
            </a:r>
            <a:r>
              <a:rPr lang="en-US" altLang="ko-KR" sz="1800" i="1" dirty="0"/>
              <a:t>R</a:t>
            </a:r>
            <a:r>
              <a:rPr lang="en-US" altLang="ko-KR" sz="1800" dirty="0"/>
              <a:t> </a:t>
            </a:r>
            <a:r>
              <a:rPr lang="en-US" altLang="ko-KR" sz="1800" baseline="30000" dirty="0"/>
              <a:t>2</a:t>
            </a:r>
            <a:r>
              <a:rPr lang="en-US" altLang="ko-KR" sz="1800" dirty="0"/>
              <a:t>), …</a:t>
            </a: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en-US" altLang="ko-KR" sz="1800" dirty="0">
              <a:solidFill>
                <a:schemeClr val="tx1"/>
              </a:solidFill>
            </a:endParaRPr>
          </a:p>
          <a:p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249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845F462-144C-4A4D-8455-8BDDE821903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24933" name="모서리가 둥근 직사각형 16"/>
          <p:cNvSpPr>
            <a:spLocks noChangeArrowheads="1"/>
          </p:cNvSpPr>
          <p:nvPr/>
        </p:nvSpPr>
        <p:spPr bwMode="auto">
          <a:xfrm>
            <a:off x="1360488" y="1377950"/>
            <a:ext cx="2995612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934" name="Rectangle 4"/>
          <p:cNvSpPr>
            <a:spLocks noChangeArrowheads="1"/>
          </p:cNvSpPr>
          <p:nvPr/>
        </p:nvSpPr>
        <p:spPr bwMode="auto">
          <a:xfrm flipH="1">
            <a:off x="2700338" y="3573016"/>
            <a:ext cx="863600" cy="481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</a:rPr>
              <a:t>키</a:t>
            </a:r>
            <a:endParaRPr lang="en-US" altLang="ko-KR" sz="1800" b="0">
              <a:solidFill>
                <a:schemeClr val="tx1"/>
              </a:solidFill>
            </a:endParaRPr>
          </a:p>
        </p:txBody>
      </p:sp>
      <p:sp>
        <p:nvSpPr>
          <p:cNvPr id="124935" name="Rectangle 4"/>
          <p:cNvSpPr>
            <a:spLocks noChangeArrowheads="1"/>
          </p:cNvSpPr>
          <p:nvPr/>
        </p:nvSpPr>
        <p:spPr bwMode="auto">
          <a:xfrm flipH="1">
            <a:off x="2700338" y="4198491"/>
            <a:ext cx="863600" cy="481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</a:rPr>
              <a:t>몸무게</a:t>
            </a:r>
            <a:endParaRPr lang="en-US" altLang="ko-KR" sz="1800" b="0">
              <a:solidFill>
                <a:schemeClr val="tx1"/>
              </a:solidFill>
            </a:endParaRPr>
          </a:p>
        </p:txBody>
      </p:sp>
      <p:sp>
        <p:nvSpPr>
          <p:cNvPr id="124936" name="Rectangle 4"/>
          <p:cNvSpPr>
            <a:spLocks noChangeArrowheads="1"/>
          </p:cNvSpPr>
          <p:nvPr/>
        </p:nvSpPr>
        <p:spPr bwMode="auto">
          <a:xfrm flipH="1">
            <a:off x="2700338" y="4819203"/>
            <a:ext cx="863600" cy="4810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</a:rPr>
              <a:t>시력</a:t>
            </a:r>
            <a:endParaRPr lang="en-US" altLang="ko-KR" sz="1800" b="0">
              <a:solidFill>
                <a:schemeClr val="tx1"/>
              </a:solidFill>
            </a:endParaRPr>
          </a:p>
        </p:txBody>
      </p:sp>
      <p:sp>
        <p:nvSpPr>
          <p:cNvPr id="124937" name="Rectangle 4"/>
          <p:cNvSpPr>
            <a:spLocks noChangeArrowheads="1"/>
          </p:cNvSpPr>
          <p:nvPr/>
        </p:nvSpPr>
        <p:spPr bwMode="auto">
          <a:xfrm flipH="1">
            <a:off x="5003800" y="4198491"/>
            <a:ext cx="863600" cy="481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</a:rPr>
              <a:t>지능</a:t>
            </a:r>
            <a:endParaRPr lang="en-US" altLang="ko-KR" sz="1800" b="0">
              <a:solidFill>
                <a:schemeClr val="tx1"/>
              </a:solidFill>
            </a:endParaRPr>
          </a:p>
        </p:txBody>
      </p:sp>
      <p:cxnSp>
        <p:nvCxnSpPr>
          <p:cNvPr id="124938" name="직선 화살표 연결선 73"/>
          <p:cNvCxnSpPr>
            <a:cxnSpLocks noChangeShapeType="1"/>
            <a:stCxn id="124934" idx="1"/>
            <a:endCxn id="124937" idx="3"/>
          </p:cNvCxnSpPr>
          <p:nvPr/>
        </p:nvCxnSpPr>
        <p:spPr bwMode="auto">
          <a:xfrm>
            <a:off x="3563938" y="3812728"/>
            <a:ext cx="1439862" cy="627063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939" name="직선 화살표 연결선 73"/>
          <p:cNvCxnSpPr>
            <a:cxnSpLocks noChangeShapeType="1"/>
            <a:stCxn id="124935" idx="1"/>
            <a:endCxn id="124937" idx="3"/>
          </p:cNvCxnSpPr>
          <p:nvPr/>
        </p:nvCxnSpPr>
        <p:spPr bwMode="auto">
          <a:xfrm>
            <a:off x="3563938" y="4438203"/>
            <a:ext cx="1439862" cy="1588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940" name="직선 화살표 연결선 73"/>
          <p:cNvCxnSpPr>
            <a:cxnSpLocks noChangeShapeType="1"/>
            <a:stCxn id="124936" idx="1"/>
            <a:endCxn id="124937" idx="3"/>
          </p:cNvCxnSpPr>
          <p:nvPr/>
        </p:nvCxnSpPr>
        <p:spPr bwMode="auto">
          <a:xfrm flipV="1">
            <a:off x="3563938" y="4439791"/>
            <a:ext cx="1439862" cy="620712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41" name="Rectangle 34"/>
          <p:cNvSpPr>
            <a:spLocks noChangeArrowheads="1"/>
          </p:cNvSpPr>
          <p:nvPr/>
        </p:nvSpPr>
        <p:spPr bwMode="auto">
          <a:xfrm>
            <a:off x="6129338" y="4220716"/>
            <a:ext cx="38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24942" name="Line 35"/>
          <p:cNvSpPr>
            <a:spLocks noChangeShapeType="1"/>
          </p:cNvSpPr>
          <p:nvPr/>
        </p:nvSpPr>
        <p:spPr bwMode="auto">
          <a:xfrm flipH="1">
            <a:off x="5918200" y="4436616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cxnSp>
        <p:nvCxnSpPr>
          <p:cNvPr id="124943" name="구부러진 연결선 25"/>
          <p:cNvCxnSpPr>
            <a:cxnSpLocks noChangeShapeType="1"/>
            <a:stCxn id="124935" idx="3"/>
            <a:endCxn id="124934" idx="3"/>
          </p:cNvCxnSpPr>
          <p:nvPr/>
        </p:nvCxnSpPr>
        <p:spPr bwMode="auto">
          <a:xfrm rot="10800000">
            <a:off x="2700338" y="3812728"/>
            <a:ext cx="1587" cy="625475"/>
          </a:xfrm>
          <a:prstGeom prst="curvedConnector3">
            <a:avLst>
              <a:gd name="adj1" fmla="val 14395468"/>
            </a:avLst>
          </a:prstGeom>
          <a:noFill/>
          <a:ln w="1270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944" name="구부러진 연결선 27"/>
          <p:cNvCxnSpPr>
            <a:cxnSpLocks noChangeShapeType="1"/>
            <a:stCxn id="124935" idx="3"/>
            <a:endCxn id="124936" idx="3"/>
          </p:cNvCxnSpPr>
          <p:nvPr/>
        </p:nvCxnSpPr>
        <p:spPr bwMode="auto">
          <a:xfrm rot="10800000" flipV="1">
            <a:off x="2700338" y="4438203"/>
            <a:ext cx="1587" cy="622300"/>
          </a:xfrm>
          <a:prstGeom prst="curvedConnector3">
            <a:avLst>
              <a:gd name="adj1" fmla="val 14395468"/>
            </a:avLst>
          </a:prstGeom>
          <a:noFill/>
          <a:ln w="1270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945" name="구부러진 연결선 30"/>
          <p:cNvCxnSpPr>
            <a:cxnSpLocks noChangeShapeType="1"/>
            <a:stCxn id="124936" idx="3"/>
            <a:endCxn id="124934" idx="3"/>
          </p:cNvCxnSpPr>
          <p:nvPr/>
        </p:nvCxnSpPr>
        <p:spPr bwMode="auto">
          <a:xfrm rot="10800000">
            <a:off x="2700338" y="3812728"/>
            <a:ext cx="1587" cy="1247775"/>
          </a:xfrm>
          <a:prstGeom prst="curvedConnector3">
            <a:avLst>
              <a:gd name="adj1" fmla="val 28936343"/>
            </a:avLst>
          </a:prstGeom>
          <a:noFill/>
          <a:ln w="1270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46" name="TextBox 35"/>
          <p:cNvSpPr txBox="1">
            <a:spLocks noChangeArrowheads="1"/>
          </p:cNvSpPr>
          <p:nvPr/>
        </p:nvSpPr>
        <p:spPr bwMode="auto">
          <a:xfrm>
            <a:off x="3995738" y="3788916"/>
            <a:ext cx="647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0.001</a:t>
            </a:r>
            <a:endParaRPr lang="ko-KR" altLang="en-US" sz="14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947" name="TextBox 36"/>
          <p:cNvSpPr txBox="1">
            <a:spLocks noChangeArrowheads="1"/>
          </p:cNvSpPr>
          <p:nvPr/>
        </p:nvSpPr>
        <p:spPr bwMode="auto">
          <a:xfrm>
            <a:off x="3814763" y="4157216"/>
            <a:ext cx="647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0.001</a:t>
            </a:r>
            <a:endParaRPr lang="ko-KR" altLang="en-US" sz="14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948" name="TextBox 37"/>
          <p:cNvSpPr txBox="1">
            <a:spLocks noChangeArrowheads="1"/>
          </p:cNvSpPr>
          <p:nvPr/>
        </p:nvSpPr>
        <p:spPr bwMode="auto">
          <a:xfrm>
            <a:off x="4076700" y="4704903"/>
            <a:ext cx="647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0.001</a:t>
            </a:r>
            <a:endParaRPr lang="ko-KR" altLang="en-US" sz="14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949" name="TextBox 38"/>
          <p:cNvSpPr txBox="1">
            <a:spLocks noChangeArrowheads="1"/>
          </p:cNvSpPr>
          <p:nvPr/>
        </p:nvSpPr>
        <p:spPr bwMode="auto">
          <a:xfrm>
            <a:off x="4797425" y="3841303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i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 </a:t>
            </a:r>
            <a:r>
              <a:rPr lang="en-US" altLang="ko-KR" sz="1400" baseline="300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sz="14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0.001</a:t>
            </a:r>
            <a:endParaRPr lang="ko-KR" altLang="en-US" sz="14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950" name="TextBox 39"/>
          <p:cNvSpPr txBox="1">
            <a:spLocks noChangeArrowheads="1"/>
          </p:cNvSpPr>
          <p:nvPr/>
        </p:nvSpPr>
        <p:spPr bwMode="auto">
          <a:xfrm>
            <a:off x="1908175" y="5497066"/>
            <a:ext cx="5256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d.f. = 0,  GFI = 1.000 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Perfect(Saturated) Model</a:t>
            </a:r>
            <a:endParaRPr lang="ko-KR" altLang="en-US" sz="180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4951" name="타원 5"/>
          <p:cNvSpPr>
            <a:spLocks noChangeArrowheads="1"/>
          </p:cNvSpPr>
          <p:nvPr/>
        </p:nvSpPr>
        <p:spPr bwMode="auto">
          <a:xfrm>
            <a:off x="6156325" y="4265166"/>
            <a:ext cx="357188" cy="315912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5469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5.4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수정지수를 이용한 모형수정</a:t>
            </a:r>
          </a:p>
        </p:txBody>
      </p:sp>
      <p:pic>
        <p:nvPicPr>
          <p:cNvPr id="12595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6588" y="1052513"/>
            <a:ext cx="5407025" cy="5184775"/>
          </a:xfrm>
        </p:spPr>
      </p:pic>
      <p:sp>
        <p:nvSpPr>
          <p:cNvPr id="1259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3E6152C-7D92-41C4-BB6F-424DD134735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5811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1.3.3 </a:t>
            </a:r>
            <a:r>
              <a:rPr lang="ko-KR" altLang="en-US"/>
              <a:t>오차변수</a:t>
            </a:r>
            <a:r>
              <a:rPr lang="ko-KR" altLang="en-US" dirty="0"/>
              <a:t> </a:t>
            </a:r>
            <a:r>
              <a:rPr lang="en-US" altLang="ko-KR" dirty="0"/>
              <a:t>(Error Variable)</a:t>
            </a:r>
            <a:endParaRPr lang="ko-KR" altLang="en-US" dirty="0"/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모형에 포함되어 있는 인과관계로는 설명될 수 없으나 내생변수의 변이를 발생시키는 하나의 원인으로서 모형에 도입되는 변수이다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오차변수에는 내생변수에 대한 측정 및 관찰오차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내생변수 고유의 특수한 성질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현재의 이론구조에서 누락되어 있는 가능한 외생변수들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구축된 모형의 함수적 형태에서의 오류 등 일반적인 통계적 모형을 분석할 때 고려되는 오차들의 내용이 포괄적으로 포함된다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모든 내생변수들은 대응되는 오차변수들을 가지고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모든 오차변수들은 외생변수이다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모든 오차변수들은 변이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분산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를 가진다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일반적으로 오차변수들은 서로 연관되어 있지 않은 것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즉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오차변수들 간의 공분산</a:t>
            </a:r>
            <a:r>
              <a:rPr lang="en-US" altLang="ko-KR" sz="1800" dirty="0">
                <a:solidFill>
                  <a:schemeClr val="tx1"/>
                </a:solidFill>
              </a:rPr>
              <a:t>=0)</a:t>
            </a:r>
            <a:r>
              <a:rPr lang="ko-KR" altLang="en-US" sz="1800" dirty="0">
                <a:solidFill>
                  <a:schemeClr val="tx1"/>
                </a:solidFill>
              </a:rPr>
              <a:t>으로 가정된다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ts val="2500"/>
              </a:lnSpc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특별한 경우 오차변수들은 연관성을 가질 수 있으며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적합도를 높이기 위해 모형에 큰 변화가 없는 범위 내에서 측정변수들에 대한 오차변수의 연관성을 용인하는 경우도 종종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또한 어떤 모형 하에서는 이론적으로 오차변수들이 연관되어야 하는 경우도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>
              <a:lnSpc>
                <a:spcPts val="2500"/>
              </a:lnSpc>
            </a:pPr>
            <a:endParaRPr lang="en-US" altLang="ko-KR" dirty="0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CB2FEF5-D05D-4D6D-BB88-CE69136DEB1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638356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수정지수 </a:t>
            </a:r>
            <a:r>
              <a:rPr lang="en-US" altLang="ko-KR" dirty="0"/>
              <a:t>(Modification Index)</a:t>
            </a:r>
            <a:endParaRPr lang="ko-KR" altLang="en-US" dirty="0"/>
          </a:p>
        </p:txBody>
      </p:sp>
      <p:sp>
        <p:nvSpPr>
          <p:cNvPr id="12697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69C3B69-F104-416C-84CE-8C2A3976065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26980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81088"/>
            <a:ext cx="7696200" cy="5127625"/>
          </a:xfrm>
        </p:spPr>
      </p:pic>
    </p:spTree>
    <p:extLst>
      <p:ext uri="{BB962C8B-B14F-4D97-AF65-F5344CB8AC3E}">
        <p14:creationId xmlns:p14="http://schemas.microsoft.com/office/powerpoint/2010/main" val="28000891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동치모형 </a:t>
            </a:r>
            <a:r>
              <a:rPr lang="en-US" altLang="ko-KR" dirty="0"/>
              <a:t>(Equivalent Model)</a:t>
            </a:r>
            <a:endParaRPr lang="ko-KR" altLang="en-US" dirty="0"/>
          </a:p>
        </p:txBody>
      </p:sp>
      <p:pic>
        <p:nvPicPr>
          <p:cNvPr id="12800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25538"/>
            <a:ext cx="7696200" cy="5040312"/>
          </a:xfrm>
        </p:spPr>
      </p:pic>
      <p:sp>
        <p:nvSpPr>
          <p:cNvPr id="1280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C0E32FB-6F77-49B6-971E-D2A321AD56C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888039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≪사례≫ 수정모형 </a:t>
            </a:r>
            <a:r>
              <a:rPr lang="en-US" altLang="ko-KR"/>
              <a:t>- 1</a:t>
            </a:r>
            <a:endParaRPr lang="ko-KR" altLang="en-US"/>
          </a:p>
        </p:txBody>
      </p:sp>
      <p:pic>
        <p:nvPicPr>
          <p:cNvPr id="12902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450" y="1052513"/>
            <a:ext cx="7607300" cy="5184775"/>
          </a:xfrm>
        </p:spPr>
      </p:pic>
      <p:sp>
        <p:nvSpPr>
          <p:cNvPr id="1290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FE12813-E3A1-4F21-900F-6C0B1C38CAB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29029" name="모서리가 둥근 직사각형 41"/>
          <p:cNvSpPr>
            <a:spLocks noChangeArrowheads="1"/>
          </p:cNvSpPr>
          <p:nvPr/>
        </p:nvSpPr>
        <p:spPr bwMode="auto">
          <a:xfrm>
            <a:off x="6834188" y="1320800"/>
            <a:ext cx="147320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9030" name="모서리가 둥근 직사각형 41"/>
          <p:cNvSpPr>
            <a:spLocks noChangeArrowheads="1"/>
          </p:cNvSpPr>
          <p:nvPr/>
        </p:nvSpPr>
        <p:spPr bwMode="auto">
          <a:xfrm>
            <a:off x="6443663" y="5592763"/>
            <a:ext cx="18732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Union_B.amw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9154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Model Fit</a:t>
            </a:r>
            <a:endParaRPr lang="ko-KR" altLang="en-US"/>
          </a:p>
        </p:txBody>
      </p:sp>
      <p:pic>
        <p:nvPicPr>
          <p:cNvPr id="13005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7238" y="1052513"/>
            <a:ext cx="4133850" cy="5184775"/>
          </a:xfrm>
        </p:spPr>
      </p:pic>
      <p:sp>
        <p:nvSpPr>
          <p:cNvPr id="1300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37050E2-7221-4A33-8B44-960BB773468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30053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038225"/>
            <a:ext cx="393541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772025"/>
            <a:ext cx="6829425" cy="1447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553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5.5 </a:t>
            </a:r>
            <a:r>
              <a:rPr lang="ko-KR" altLang="en-US" dirty="0"/>
              <a:t>개별 </a:t>
            </a:r>
            <a:r>
              <a:rPr lang="ko-KR" altLang="en-US" dirty="0" err="1"/>
              <a:t>모수들에</a:t>
            </a:r>
            <a:r>
              <a:rPr lang="ko-KR" altLang="en-US" dirty="0"/>
              <a:t> 대한 검정</a:t>
            </a:r>
          </a:p>
        </p:txBody>
      </p:sp>
      <p:pic>
        <p:nvPicPr>
          <p:cNvPr id="13107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7275"/>
            <a:ext cx="7696200" cy="5175250"/>
          </a:xfrm>
        </p:spPr>
      </p:pic>
      <p:sp>
        <p:nvSpPr>
          <p:cNvPr id="1310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294E2D8-2EC8-44A4-9C43-88EF7F7AB13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71778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762000" y="1052513"/>
            <a:ext cx="76962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1717FF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kumimoji="1" sz="18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r>
              <a:rPr lang="en-US" altLang="ko-KR" kern="0" dirty="0"/>
              <a:t>Sobel’s Test</a:t>
            </a:r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>
              <a:defRPr/>
            </a:pPr>
            <a:endParaRPr lang="en-US" altLang="ko-KR" kern="0" dirty="0"/>
          </a:p>
          <a:p>
            <a:pPr lvl="1">
              <a:defRPr/>
            </a:pPr>
            <a:r>
              <a:rPr lang="en-US" altLang="ko-KR" i="1" kern="0" dirty="0"/>
              <a:t>T </a:t>
            </a:r>
            <a:r>
              <a:rPr lang="en-US" altLang="ko-KR" kern="0" dirty="0"/>
              <a:t>–</a:t>
            </a:r>
            <a:r>
              <a:rPr lang="ko-KR" altLang="en-US" kern="0" dirty="0"/>
              <a:t>값이 근사적으로 정규분포에 따른다는 가정 하에 </a:t>
            </a:r>
            <a:r>
              <a:rPr lang="en-US" altLang="ko-KR" i="1" kern="0" dirty="0"/>
              <a:t>p</a:t>
            </a:r>
            <a:r>
              <a:rPr lang="en-US" altLang="ko-KR" kern="0" dirty="0"/>
              <a:t>-</a:t>
            </a:r>
            <a:r>
              <a:rPr lang="ko-KR" altLang="en-US" kern="0" dirty="0"/>
              <a:t>값 계산 </a:t>
            </a:r>
          </a:p>
        </p:txBody>
      </p:sp>
      <p:sp>
        <p:nvSpPr>
          <p:cNvPr id="133124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i="1" dirty="0"/>
              <a:t>T</a:t>
            </a:r>
            <a:r>
              <a:rPr lang="en-US" altLang="ko-KR" dirty="0"/>
              <a:t>-</a:t>
            </a:r>
            <a:r>
              <a:rPr lang="ko-KR" altLang="en-US" dirty="0"/>
              <a:t>값을 이용하는 방법</a:t>
            </a:r>
            <a:r>
              <a:rPr lang="en-US" altLang="ko-KR" dirty="0"/>
              <a:t> (Sobel-</a:t>
            </a:r>
            <a:r>
              <a:rPr lang="ko-KR" altLang="en-US" dirty="0"/>
              <a:t>검정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312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0267CB9-1908-4662-8374-D23667DE4CB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graphicFrame>
        <p:nvGraphicFramePr>
          <p:cNvPr id="133126" name="Object 9"/>
          <p:cNvGraphicFramePr>
            <a:graphicFrameLocks noChangeAspect="1"/>
          </p:cNvGraphicFramePr>
          <p:nvPr/>
        </p:nvGraphicFramePr>
        <p:xfrm>
          <a:off x="2978150" y="5214938"/>
          <a:ext cx="31781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수식" r:id="rId4" imgW="2120900" imgH="393700" progId="Equation.3">
                  <p:embed/>
                </p:oleObj>
              </mc:Choice>
              <mc:Fallback>
                <p:oleObj name="수식" r:id="rId4" imgW="2120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5214938"/>
                        <a:ext cx="3178175" cy="5905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5400">
                        <a:solidFill>
                          <a:srgbClr val="066C0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27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77913"/>
            <a:ext cx="6103937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34585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5.6 </a:t>
            </a:r>
            <a:r>
              <a:rPr lang="ko-KR" altLang="en-US" dirty="0" err="1"/>
              <a:t>붓스트랩</a:t>
            </a:r>
            <a:r>
              <a:rPr lang="ko-KR" altLang="en-US" dirty="0"/>
              <a:t> 방법 </a:t>
            </a:r>
            <a:r>
              <a:rPr lang="en-US" altLang="ko-KR" sz="2400" dirty="0"/>
              <a:t>(Bootstrap Method)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  <a:defRPr/>
            </a:pPr>
            <a:r>
              <a:rPr lang="ko-KR" altLang="en-US" sz="1800" dirty="0" err="1">
                <a:solidFill>
                  <a:schemeClr val="tx1"/>
                </a:solidFill>
              </a:rPr>
              <a:t>붓스트랩</a:t>
            </a:r>
            <a:r>
              <a:rPr lang="ko-KR" altLang="en-US" sz="1800" dirty="0">
                <a:solidFill>
                  <a:schemeClr val="tx1"/>
                </a:solidFill>
              </a:rPr>
              <a:t> 방법은 최근 여러 분야에서 널리 사용되는 추세이며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</a:rPr>
              <a:t>재표본</a:t>
            </a:r>
            <a:r>
              <a:rPr lang="ko-KR" altLang="en-US" sz="1800" dirty="0">
                <a:solidFill>
                  <a:schemeClr val="tx1"/>
                </a:solidFill>
              </a:rPr>
              <a:t> 기법에 기초한 </a:t>
            </a:r>
            <a:r>
              <a:rPr lang="ko-KR" altLang="en-US" sz="1800" dirty="0" err="1">
                <a:solidFill>
                  <a:schemeClr val="tx1"/>
                </a:solidFill>
              </a:rPr>
              <a:t>비모수적</a:t>
            </a:r>
            <a:r>
              <a:rPr lang="ko-KR" altLang="en-US" sz="1800" dirty="0">
                <a:solidFill>
                  <a:schemeClr val="tx1"/>
                </a:solidFill>
              </a:rPr>
              <a:t> 방법으로 분포에 대한 가정이나 표본크기 문제에 큰 영향을 받지 않고 사용할 수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14000"/>
              </a:lnSpc>
              <a:defRPr/>
            </a:pPr>
            <a:r>
              <a:rPr lang="en-US" altLang="ko-KR" sz="1800" dirty="0">
                <a:solidFill>
                  <a:schemeClr val="accent4"/>
                </a:solidFill>
              </a:rPr>
              <a:t>AMOS</a:t>
            </a:r>
            <a:r>
              <a:rPr lang="ko-KR" altLang="en-US" sz="1800" dirty="0">
                <a:solidFill>
                  <a:schemeClr val="accent4"/>
                </a:solidFill>
              </a:rPr>
              <a:t>는 </a:t>
            </a:r>
            <a:r>
              <a:rPr lang="ko-KR" altLang="en-US" sz="1800" dirty="0" err="1">
                <a:solidFill>
                  <a:schemeClr val="accent4"/>
                </a:solidFill>
              </a:rPr>
              <a:t>붓스트랩</a:t>
            </a:r>
            <a:r>
              <a:rPr lang="ko-KR" altLang="en-US" sz="1800" dirty="0">
                <a:solidFill>
                  <a:schemeClr val="accent4"/>
                </a:solidFill>
              </a:rPr>
              <a:t> 방법에 의해 신뢰구간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ko-KR" altLang="en-US" sz="1800" dirty="0">
                <a:solidFill>
                  <a:schemeClr val="accent4"/>
                </a:solidFill>
              </a:rPr>
              <a:t>표준오차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en-US" altLang="ko-KR" sz="1800" i="1" dirty="0">
                <a:solidFill>
                  <a:schemeClr val="accent4"/>
                </a:solidFill>
              </a:rPr>
              <a:t>p</a:t>
            </a:r>
            <a:r>
              <a:rPr lang="en-US" altLang="ko-KR" sz="1800" dirty="0">
                <a:solidFill>
                  <a:schemeClr val="accent4"/>
                </a:solidFill>
              </a:rPr>
              <a:t>-</a:t>
            </a:r>
            <a:r>
              <a:rPr lang="ko-KR" altLang="en-US" sz="1800" dirty="0">
                <a:solidFill>
                  <a:schemeClr val="accent4"/>
                </a:solidFill>
              </a:rPr>
              <a:t>값 등을 제공하고 있다</a:t>
            </a:r>
            <a:r>
              <a:rPr lang="en-US" altLang="ko-KR" sz="1800" dirty="0">
                <a:solidFill>
                  <a:schemeClr val="accent4"/>
                </a:solidFill>
              </a:rPr>
              <a:t>. </a:t>
            </a:r>
          </a:p>
          <a:p>
            <a:pPr>
              <a:lnSpc>
                <a:spcPct val="114000"/>
              </a:lnSpc>
              <a:defRPr/>
            </a:pPr>
            <a:r>
              <a:rPr lang="ko-KR" altLang="en-US" sz="1800" dirty="0">
                <a:solidFill>
                  <a:schemeClr val="accent4"/>
                </a:solidFill>
              </a:rPr>
              <a:t>결과에서 제시된 신뢰구간이 </a:t>
            </a:r>
            <a:r>
              <a:rPr lang="en-US" altLang="ko-KR" sz="1800" dirty="0">
                <a:solidFill>
                  <a:schemeClr val="accent4"/>
                </a:solidFill>
              </a:rPr>
              <a:t>0</a:t>
            </a:r>
            <a:r>
              <a:rPr lang="ko-KR" altLang="en-US" sz="1800" dirty="0">
                <a:solidFill>
                  <a:schemeClr val="accent4"/>
                </a:solidFill>
              </a:rPr>
              <a:t>을 포함하고 있지 않다면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ko-KR" altLang="en-US" sz="1800" dirty="0">
                <a:solidFill>
                  <a:schemeClr val="accent4"/>
                </a:solidFill>
              </a:rPr>
              <a:t>연구자는 간접효과</a:t>
            </a:r>
            <a:r>
              <a:rPr lang="en-US" altLang="ko-KR" sz="1800" dirty="0">
                <a:solidFill>
                  <a:schemeClr val="accent4"/>
                </a:solidFill>
              </a:rPr>
              <a:t>(</a:t>
            </a:r>
            <a:r>
              <a:rPr lang="ko-KR" altLang="en-US" sz="1800" dirty="0">
                <a:solidFill>
                  <a:schemeClr val="accent4"/>
                </a:solidFill>
              </a:rPr>
              <a:t>또는 </a:t>
            </a:r>
            <a:r>
              <a:rPr lang="ko-KR" altLang="en-US" sz="1800" dirty="0" err="1">
                <a:solidFill>
                  <a:schemeClr val="accent4"/>
                </a:solidFill>
              </a:rPr>
              <a:t>총효과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ko-KR" altLang="en-US" sz="1800" dirty="0">
                <a:solidFill>
                  <a:schemeClr val="accent4"/>
                </a:solidFill>
              </a:rPr>
              <a:t>직접효과</a:t>
            </a:r>
            <a:r>
              <a:rPr lang="en-US" altLang="ko-KR" sz="1800" dirty="0">
                <a:solidFill>
                  <a:schemeClr val="accent4"/>
                </a:solidFill>
              </a:rPr>
              <a:t>)</a:t>
            </a:r>
            <a:r>
              <a:rPr lang="ko-KR" altLang="en-US" sz="1800" dirty="0">
                <a:solidFill>
                  <a:schemeClr val="accent4"/>
                </a:solidFill>
              </a:rPr>
              <a:t>가 통계적으로 </a:t>
            </a:r>
            <a:r>
              <a:rPr lang="ko-KR" altLang="en-US" sz="1800" dirty="0" err="1">
                <a:solidFill>
                  <a:schemeClr val="accent4"/>
                </a:solidFill>
              </a:rPr>
              <a:t>유의하다고</a:t>
            </a:r>
            <a:r>
              <a:rPr lang="en-US" altLang="ko-KR" sz="1800" dirty="0">
                <a:solidFill>
                  <a:schemeClr val="accent4"/>
                </a:solidFill>
              </a:rPr>
              <a:t>(0</a:t>
            </a:r>
            <a:r>
              <a:rPr lang="ko-KR" altLang="en-US" sz="1800" dirty="0">
                <a:solidFill>
                  <a:schemeClr val="accent4"/>
                </a:solidFill>
              </a:rPr>
              <a:t>과 유의적으로 다르다고</a:t>
            </a:r>
            <a:r>
              <a:rPr lang="en-US" altLang="ko-KR" sz="1800" dirty="0">
                <a:solidFill>
                  <a:schemeClr val="accent4"/>
                </a:solidFill>
              </a:rPr>
              <a:t>) </a:t>
            </a:r>
            <a:r>
              <a:rPr lang="ko-KR" altLang="en-US" sz="1800" dirty="0">
                <a:solidFill>
                  <a:schemeClr val="accent4"/>
                </a:solidFill>
              </a:rPr>
              <a:t>결론지을 수 있다</a:t>
            </a:r>
            <a:r>
              <a:rPr lang="en-US" altLang="ko-KR" sz="1800" dirty="0">
                <a:solidFill>
                  <a:schemeClr val="accent4"/>
                </a:solidFill>
              </a:rPr>
              <a:t>. </a:t>
            </a:r>
          </a:p>
          <a:p>
            <a:pPr>
              <a:lnSpc>
                <a:spcPct val="114000"/>
              </a:lnSpc>
              <a:defRPr/>
            </a:pPr>
            <a:r>
              <a:rPr lang="en-US" altLang="ko-KR" sz="1800" i="1" dirty="0">
                <a:solidFill>
                  <a:schemeClr val="accent4"/>
                </a:solidFill>
              </a:rPr>
              <a:t>p</a:t>
            </a:r>
            <a:r>
              <a:rPr lang="en-US" altLang="ko-KR" sz="1800" dirty="0">
                <a:solidFill>
                  <a:schemeClr val="accent4"/>
                </a:solidFill>
              </a:rPr>
              <a:t>-</a:t>
            </a:r>
            <a:r>
              <a:rPr lang="ko-KR" altLang="en-US" sz="1800" dirty="0">
                <a:solidFill>
                  <a:schemeClr val="accent4"/>
                </a:solidFill>
              </a:rPr>
              <a:t>값을 이용하여 통계적 유의성을 검증할 수도 있다</a:t>
            </a:r>
            <a:r>
              <a:rPr lang="en-US" altLang="ko-KR" sz="1800" dirty="0">
                <a:solidFill>
                  <a:schemeClr val="accent4"/>
                </a:solidFill>
              </a:rPr>
              <a:t>. </a:t>
            </a:r>
            <a:r>
              <a:rPr lang="en-US" altLang="ko-KR" sz="1800" i="1" dirty="0">
                <a:solidFill>
                  <a:schemeClr val="accent4"/>
                </a:solidFill>
              </a:rPr>
              <a:t>p</a:t>
            </a:r>
            <a:r>
              <a:rPr lang="en-US" altLang="ko-KR" sz="1800" dirty="0">
                <a:solidFill>
                  <a:schemeClr val="accent4"/>
                </a:solidFill>
              </a:rPr>
              <a:t>-</a:t>
            </a:r>
            <a:r>
              <a:rPr lang="ko-KR" altLang="en-US" sz="1800" dirty="0">
                <a:solidFill>
                  <a:schemeClr val="accent4"/>
                </a:solidFill>
              </a:rPr>
              <a:t>값이 유의수준보다 작을 경우 통계적으로 유의함을 나타낸다</a:t>
            </a:r>
            <a:r>
              <a:rPr lang="en-US" altLang="ko-KR" sz="1800" dirty="0">
                <a:solidFill>
                  <a:schemeClr val="accent4"/>
                </a:solidFill>
              </a:rPr>
              <a:t>. </a:t>
            </a:r>
          </a:p>
          <a:p>
            <a:pPr>
              <a:lnSpc>
                <a:spcPct val="114000"/>
              </a:lnSpc>
              <a:defRPr/>
            </a:pPr>
            <a:r>
              <a:rPr lang="ko-KR" altLang="en-US" sz="1800" dirty="0">
                <a:solidFill>
                  <a:schemeClr val="accent4"/>
                </a:solidFill>
              </a:rPr>
              <a:t>표준오차와 </a:t>
            </a:r>
            <a:r>
              <a:rPr lang="en-US" altLang="ko-KR" sz="1800" i="1" dirty="0">
                <a:solidFill>
                  <a:schemeClr val="accent4"/>
                </a:solidFill>
              </a:rPr>
              <a:t>t</a:t>
            </a:r>
            <a:r>
              <a:rPr lang="en-US" altLang="ko-KR" sz="1800" dirty="0">
                <a:solidFill>
                  <a:schemeClr val="accent4"/>
                </a:solidFill>
              </a:rPr>
              <a:t>-</a:t>
            </a:r>
            <a:r>
              <a:rPr lang="ko-KR" altLang="en-US" sz="1800" dirty="0">
                <a:solidFill>
                  <a:schemeClr val="accent4"/>
                </a:solidFill>
              </a:rPr>
              <a:t>값</a:t>
            </a:r>
            <a:r>
              <a:rPr lang="en-US" altLang="ko-KR" sz="1800" dirty="0">
                <a:solidFill>
                  <a:schemeClr val="accent4"/>
                </a:solidFill>
              </a:rPr>
              <a:t>(=</a:t>
            </a:r>
            <a:r>
              <a:rPr lang="ko-KR" altLang="en-US" sz="1800" dirty="0">
                <a:solidFill>
                  <a:schemeClr val="accent4"/>
                </a:solidFill>
              </a:rPr>
              <a:t>추정치</a:t>
            </a:r>
            <a:r>
              <a:rPr lang="en-US" altLang="ko-KR" sz="1800" dirty="0">
                <a:solidFill>
                  <a:schemeClr val="accent4"/>
                </a:solidFill>
              </a:rPr>
              <a:t>/</a:t>
            </a:r>
            <a:r>
              <a:rPr lang="ko-KR" altLang="en-US" sz="1800" dirty="0">
                <a:solidFill>
                  <a:schemeClr val="accent4"/>
                </a:solidFill>
              </a:rPr>
              <a:t>표준오차</a:t>
            </a:r>
            <a:r>
              <a:rPr lang="en-US" altLang="ko-KR" sz="1800" dirty="0">
                <a:solidFill>
                  <a:schemeClr val="accent4"/>
                </a:solidFill>
              </a:rPr>
              <a:t>)</a:t>
            </a:r>
            <a:r>
              <a:rPr lang="ko-KR" altLang="en-US" sz="1800" dirty="0">
                <a:solidFill>
                  <a:schemeClr val="accent4"/>
                </a:solidFill>
              </a:rPr>
              <a:t>을 이용할 수도 있는데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en-US" altLang="ko-KR" sz="1800" i="1" dirty="0">
                <a:solidFill>
                  <a:schemeClr val="accent4"/>
                </a:solidFill>
              </a:rPr>
              <a:t>t </a:t>
            </a:r>
            <a:r>
              <a:rPr lang="ko-KR" altLang="en-US" sz="1800" dirty="0">
                <a:solidFill>
                  <a:schemeClr val="accent4"/>
                </a:solidFill>
              </a:rPr>
              <a:t>의 절대값이 </a:t>
            </a:r>
            <a:r>
              <a:rPr lang="ko-KR" altLang="en-US" sz="1800" dirty="0" err="1">
                <a:solidFill>
                  <a:schemeClr val="accent4"/>
                </a:solidFill>
              </a:rPr>
              <a:t>임계값보다</a:t>
            </a:r>
            <a:r>
              <a:rPr lang="ko-KR" altLang="en-US" sz="1800" dirty="0">
                <a:solidFill>
                  <a:schemeClr val="accent4"/>
                </a:solidFill>
              </a:rPr>
              <a:t> 클 경우 통계적으로 </a:t>
            </a:r>
            <a:r>
              <a:rPr lang="ko-KR" altLang="en-US" sz="1800" dirty="0" err="1">
                <a:solidFill>
                  <a:schemeClr val="accent4"/>
                </a:solidFill>
              </a:rPr>
              <a:t>유의하다고</a:t>
            </a:r>
            <a:r>
              <a:rPr lang="ko-KR" altLang="en-US" sz="1800" dirty="0">
                <a:solidFill>
                  <a:schemeClr val="accent4"/>
                </a:solidFill>
              </a:rPr>
              <a:t> 결론지을 수 있다</a:t>
            </a:r>
            <a:r>
              <a:rPr lang="en-US" altLang="ko-KR" sz="1800" dirty="0">
                <a:solidFill>
                  <a:schemeClr val="accent4"/>
                </a:solidFill>
              </a:rPr>
              <a:t>(</a:t>
            </a:r>
            <a:r>
              <a:rPr lang="ko-KR" altLang="en-US" sz="1800" dirty="0">
                <a:solidFill>
                  <a:schemeClr val="accent4"/>
                </a:solidFill>
              </a:rPr>
              <a:t>참고로 유의수준 </a:t>
            </a:r>
            <a:r>
              <a:rPr lang="en-US" altLang="ko-KR" sz="1800" dirty="0">
                <a:solidFill>
                  <a:schemeClr val="accent4"/>
                </a:solidFill>
              </a:rPr>
              <a:t>5% </a:t>
            </a:r>
            <a:r>
              <a:rPr lang="ko-KR" altLang="en-US" sz="1800" dirty="0">
                <a:solidFill>
                  <a:schemeClr val="accent4"/>
                </a:solidFill>
              </a:rPr>
              <a:t>하에서 </a:t>
            </a:r>
            <a:r>
              <a:rPr lang="ko-KR" altLang="en-US" sz="1800" dirty="0" err="1">
                <a:solidFill>
                  <a:schemeClr val="accent4"/>
                </a:solidFill>
              </a:rPr>
              <a:t>임계값은</a:t>
            </a:r>
            <a:r>
              <a:rPr lang="ko-KR" altLang="en-US" sz="1800" dirty="0">
                <a:solidFill>
                  <a:schemeClr val="accent4"/>
                </a:solidFill>
              </a:rPr>
              <a:t> </a:t>
            </a:r>
            <a:r>
              <a:rPr lang="en-US" altLang="ko-KR" sz="1800" dirty="0">
                <a:solidFill>
                  <a:schemeClr val="accent4"/>
                </a:solidFill>
              </a:rPr>
              <a:t>1.96</a:t>
            </a:r>
            <a:r>
              <a:rPr lang="ko-KR" altLang="en-US" sz="1800" dirty="0">
                <a:solidFill>
                  <a:schemeClr val="accent4"/>
                </a:solidFill>
              </a:rPr>
              <a:t>이다</a:t>
            </a:r>
            <a:r>
              <a:rPr lang="en-US" altLang="ko-KR" sz="1800" dirty="0">
                <a:solidFill>
                  <a:schemeClr val="accent4"/>
                </a:solidFill>
              </a:rPr>
              <a:t>). </a:t>
            </a:r>
            <a:r>
              <a:rPr lang="ko-KR" altLang="en-US" sz="1800" dirty="0">
                <a:solidFill>
                  <a:schemeClr val="accent4"/>
                </a:solidFill>
              </a:rPr>
              <a:t>다만</a:t>
            </a:r>
            <a:r>
              <a:rPr lang="en-US" altLang="ko-KR" sz="1800" dirty="0">
                <a:solidFill>
                  <a:schemeClr val="accent4"/>
                </a:solidFill>
              </a:rPr>
              <a:t>, </a:t>
            </a:r>
            <a:r>
              <a:rPr lang="ko-KR" altLang="en-US" sz="1800" dirty="0">
                <a:solidFill>
                  <a:schemeClr val="accent4"/>
                </a:solidFill>
              </a:rPr>
              <a:t>일반적으로 간접효과는 비대칭분포를 가질 경우가 많으므로 표준오차와 </a:t>
            </a:r>
            <a:r>
              <a:rPr lang="en-US" altLang="ko-KR" sz="1800" i="1" dirty="0">
                <a:solidFill>
                  <a:schemeClr val="accent4"/>
                </a:solidFill>
              </a:rPr>
              <a:t>t</a:t>
            </a:r>
            <a:r>
              <a:rPr lang="en-US" altLang="ko-KR" sz="1800" dirty="0">
                <a:solidFill>
                  <a:schemeClr val="accent4"/>
                </a:solidFill>
              </a:rPr>
              <a:t>-</a:t>
            </a:r>
            <a:r>
              <a:rPr lang="ko-KR" altLang="en-US" sz="1800" dirty="0">
                <a:solidFill>
                  <a:schemeClr val="accent4"/>
                </a:solidFill>
              </a:rPr>
              <a:t>값을 이용하는 데는 주의가 필요하다</a:t>
            </a:r>
            <a:r>
              <a:rPr lang="en-US" altLang="ko-KR" sz="18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14000"/>
              </a:lnSpc>
              <a:defRPr/>
            </a:pPr>
            <a:endParaRPr lang="ko-KR" altLang="en-US" sz="1800" dirty="0">
              <a:solidFill>
                <a:schemeClr val="accent4"/>
              </a:solidFill>
            </a:endParaRPr>
          </a:p>
        </p:txBody>
      </p:sp>
      <p:sp>
        <p:nvSpPr>
          <p:cNvPr id="1341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F81289C-42BC-492A-8D22-903929C4A6D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307750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Properties – Bootstrap Tab</a:t>
            </a:r>
            <a:endParaRPr lang="ko-KR" altLang="en-US" dirty="0"/>
          </a:p>
        </p:txBody>
      </p:sp>
      <p:sp>
        <p:nvSpPr>
          <p:cNvPr id="13517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1BA4169-DCC2-427C-9E2E-9F9D042EDDB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35172" name="내용 개체 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825" y="1052513"/>
            <a:ext cx="5416550" cy="5184775"/>
          </a:xfrm>
        </p:spPr>
      </p:pic>
      <p:sp>
        <p:nvSpPr>
          <p:cNvPr id="135173" name="Oval 11"/>
          <p:cNvSpPr>
            <a:spLocks noChangeArrowheads="1"/>
          </p:cNvSpPr>
          <p:nvPr/>
        </p:nvSpPr>
        <p:spPr bwMode="auto">
          <a:xfrm>
            <a:off x="4068763" y="1214438"/>
            <a:ext cx="719137" cy="287337"/>
          </a:xfrm>
          <a:prstGeom prst="ellipse">
            <a:avLst/>
          </a:prstGeom>
          <a:noFill/>
          <a:ln w="25400" cap="rnd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defTabSz="4778375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defTabSz="4778375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defTabSz="4778375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defTabSz="4778375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defTabSz="4778375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174" name="직사각형 8"/>
          <p:cNvSpPr>
            <a:spLocks noChangeArrowheads="1"/>
          </p:cNvSpPr>
          <p:nvPr/>
        </p:nvSpPr>
        <p:spPr bwMode="auto">
          <a:xfrm>
            <a:off x="2195513" y="1844675"/>
            <a:ext cx="4752975" cy="1296988"/>
          </a:xfrm>
          <a:prstGeom prst="rect">
            <a:avLst/>
          </a:prstGeom>
          <a:noFill/>
          <a:ln w="38100" cap="rnd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3124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Bootstrap Method</a:t>
            </a:r>
            <a:endParaRPr lang="ko-KR" altLang="en-US"/>
          </a:p>
        </p:txBody>
      </p:sp>
      <p:sp>
        <p:nvSpPr>
          <p:cNvPr id="13619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F48A4BB-FA34-4312-8B1B-01E44FD4B88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36196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81088"/>
            <a:ext cx="7696200" cy="5127625"/>
          </a:xfrm>
        </p:spPr>
      </p:pic>
    </p:spTree>
    <p:extLst>
      <p:ext uri="{BB962C8B-B14F-4D97-AF65-F5344CB8AC3E}">
        <p14:creationId xmlns:p14="http://schemas.microsoft.com/office/powerpoint/2010/main" val="15777206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 요약</a:t>
            </a:r>
          </a:p>
        </p:txBody>
      </p:sp>
      <p:pic>
        <p:nvPicPr>
          <p:cNvPr id="13721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9900" y="1052513"/>
            <a:ext cx="5740400" cy="5184775"/>
          </a:xfrm>
        </p:spPr>
      </p:pic>
      <p:sp>
        <p:nvSpPr>
          <p:cNvPr id="137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C2F47BA-F152-4ED4-B38D-1FEC162AA66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3826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경로도 작성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800"/>
              </a:lnSpc>
            </a:pPr>
            <a:r>
              <a:rPr lang="ko-KR" altLang="en-US" sz="1800" dirty="0" err="1">
                <a:solidFill>
                  <a:srgbClr val="1717FF"/>
                </a:solidFill>
              </a:rPr>
              <a:t>관찰변수</a:t>
            </a:r>
            <a:r>
              <a:rPr lang="en-US" altLang="ko-KR" sz="1800" dirty="0">
                <a:solidFill>
                  <a:srgbClr val="1717FF"/>
                </a:solidFill>
              </a:rPr>
              <a:t>(</a:t>
            </a:r>
            <a:r>
              <a:rPr lang="ko-KR" altLang="en-US" sz="1800" dirty="0" err="1">
                <a:solidFill>
                  <a:srgbClr val="1717FF"/>
                </a:solidFill>
              </a:rPr>
              <a:t>측정변수</a:t>
            </a:r>
            <a:r>
              <a:rPr lang="en-US" altLang="ko-KR" sz="1800" dirty="0">
                <a:solidFill>
                  <a:srgbClr val="1717FF"/>
                </a:solidFill>
              </a:rPr>
              <a:t>)</a:t>
            </a:r>
            <a:r>
              <a:rPr lang="ko-KR" altLang="en-US" sz="1800" dirty="0">
                <a:solidFill>
                  <a:srgbClr val="1717FF"/>
                </a:solidFill>
              </a:rPr>
              <a:t>는 직사각형으로 표시한다</a:t>
            </a:r>
            <a:r>
              <a:rPr lang="en-US" altLang="ko-KR" sz="1800" dirty="0">
                <a:solidFill>
                  <a:srgbClr val="1717FF"/>
                </a:solidFill>
              </a:rPr>
              <a:t>. </a:t>
            </a:r>
            <a:r>
              <a:rPr lang="en-US" altLang="ko-KR" sz="1800" i="1" dirty="0">
                <a:solidFill>
                  <a:srgbClr val="066C06"/>
                </a:solidFill>
              </a:rPr>
              <a:t>x</a:t>
            </a:r>
            <a:r>
              <a:rPr lang="en-US" altLang="ko-KR" sz="1800" dirty="0">
                <a:solidFill>
                  <a:srgbClr val="066C06"/>
                </a:solidFill>
              </a:rPr>
              <a:t>, </a:t>
            </a:r>
            <a:r>
              <a:rPr lang="en-US" altLang="ko-KR" sz="1800" i="1" dirty="0">
                <a:solidFill>
                  <a:srgbClr val="066C06"/>
                </a:solidFill>
              </a:rPr>
              <a:t>y</a:t>
            </a:r>
            <a:endParaRPr lang="en-US" altLang="ko-KR" sz="1800" dirty="0">
              <a:solidFill>
                <a:srgbClr val="066C06"/>
              </a:solidFill>
            </a:endParaRPr>
          </a:p>
          <a:p>
            <a:pPr>
              <a:lnSpc>
                <a:spcPts val="2800"/>
              </a:lnSpc>
            </a:pPr>
            <a:r>
              <a:rPr lang="ko-KR" altLang="en-US" sz="1800" dirty="0" err="1">
                <a:solidFill>
                  <a:srgbClr val="1717FF"/>
                </a:solidFill>
              </a:rPr>
              <a:t>잠재변수는</a:t>
            </a:r>
            <a:r>
              <a:rPr lang="ko-KR" altLang="en-US" sz="1800" dirty="0">
                <a:solidFill>
                  <a:srgbClr val="1717FF"/>
                </a:solidFill>
              </a:rPr>
              <a:t> 원</a:t>
            </a:r>
            <a:r>
              <a:rPr lang="en-US" altLang="ko-KR" sz="1800" dirty="0">
                <a:solidFill>
                  <a:srgbClr val="1717FF"/>
                </a:solidFill>
              </a:rPr>
              <a:t>(</a:t>
            </a:r>
            <a:r>
              <a:rPr lang="ko-KR" altLang="en-US" sz="1800" dirty="0">
                <a:solidFill>
                  <a:srgbClr val="1717FF"/>
                </a:solidFill>
              </a:rPr>
              <a:t>타원</a:t>
            </a:r>
            <a:r>
              <a:rPr lang="en-US" altLang="ko-KR" sz="1800" dirty="0">
                <a:solidFill>
                  <a:srgbClr val="1717FF"/>
                </a:solidFill>
              </a:rPr>
              <a:t>)</a:t>
            </a:r>
            <a:r>
              <a:rPr lang="ko-KR" altLang="en-US" sz="1800" dirty="0">
                <a:solidFill>
                  <a:srgbClr val="1717FF"/>
                </a:solidFill>
              </a:rPr>
              <a:t>으로 표시한다</a:t>
            </a:r>
            <a:r>
              <a:rPr lang="en-US" altLang="ko-KR" sz="1800" dirty="0">
                <a:solidFill>
                  <a:srgbClr val="1717FF"/>
                </a:solidFill>
              </a:rPr>
              <a:t>. </a:t>
            </a:r>
            <a:r>
              <a:rPr lang="el-GR" altLang="ko-KR" sz="1800" b="0" i="1" dirty="0">
                <a:solidFill>
                  <a:srgbClr val="066C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ξ</a:t>
            </a:r>
            <a:r>
              <a:rPr lang="en-US" altLang="ko-KR" sz="1800" b="0" i="1" dirty="0">
                <a:solidFill>
                  <a:srgbClr val="066C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크사이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Arial" panose="020B0604020202020204" pitchFamily="34" charset="0"/>
              </a:rPr>
              <a:t>η</a:t>
            </a:r>
            <a:r>
              <a:rPr lang="en-US" altLang="ko-KR" sz="1800" b="0" i="1" dirty="0">
                <a:solidFill>
                  <a:srgbClr val="066C0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에이터</a:t>
            </a:r>
            <a:r>
              <a:rPr lang="en-US" altLang="ko-KR" sz="1800" dirty="0">
                <a:solidFill>
                  <a:srgbClr val="066C06"/>
                </a:solidFill>
              </a:rPr>
              <a:t>)</a:t>
            </a:r>
          </a:p>
          <a:p>
            <a:pPr>
              <a:lnSpc>
                <a:spcPts val="2800"/>
              </a:lnSpc>
            </a:pPr>
            <a:r>
              <a:rPr lang="ko-KR" altLang="en-US" sz="1800" dirty="0" err="1">
                <a:solidFill>
                  <a:srgbClr val="1717FF"/>
                </a:solidFill>
              </a:rPr>
              <a:t>오차변수는</a:t>
            </a:r>
            <a:r>
              <a:rPr lang="ko-KR" altLang="en-US" sz="1800" dirty="0">
                <a:solidFill>
                  <a:srgbClr val="1717FF"/>
                </a:solidFill>
              </a:rPr>
              <a:t> 원</a:t>
            </a:r>
            <a:r>
              <a:rPr lang="en-US" altLang="ko-KR" sz="1800" dirty="0">
                <a:solidFill>
                  <a:srgbClr val="1717FF"/>
                </a:solidFill>
              </a:rPr>
              <a:t>(</a:t>
            </a:r>
            <a:r>
              <a:rPr lang="ko-KR" altLang="en-US" sz="1800" dirty="0">
                <a:solidFill>
                  <a:srgbClr val="1717FF"/>
                </a:solidFill>
              </a:rPr>
              <a:t>타원</a:t>
            </a:r>
            <a:r>
              <a:rPr lang="en-US" altLang="ko-KR" sz="1800" dirty="0">
                <a:solidFill>
                  <a:srgbClr val="1717FF"/>
                </a:solidFill>
              </a:rPr>
              <a:t>)</a:t>
            </a:r>
            <a:r>
              <a:rPr lang="ko-KR" altLang="en-US" sz="1800" dirty="0">
                <a:solidFill>
                  <a:srgbClr val="1717FF"/>
                </a:solidFill>
              </a:rPr>
              <a:t>으로 표시한다</a:t>
            </a:r>
            <a:r>
              <a:rPr lang="en-US" altLang="ko-KR" sz="1800" dirty="0">
                <a:solidFill>
                  <a:srgbClr val="1717FF"/>
                </a:solidFill>
              </a:rPr>
              <a:t>. </a:t>
            </a:r>
            <a:r>
              <a:rPr lang="el-GR" altLang="ko-KR" sz="1800" b="0" i="1" dirty="0">
                <a:solidFill>
                  <a:srgbClr val="066C06"/>
                </a:solidFill>
                <a:latin typeface="Arial" panose="020B0604020202020204" pitchFamily="34" charset="0"/>
              </a:rPr>
              <a:t>δ</a:t>
            </a:r>
            <a:r>
              <a:rPr lang="en-US" altLang="ko-KR" sz="1800" dirty="0">
                <a:solidFill>
                  <a:srgbClr val="066C06"/>
                </a:solidFill>
                <a:latin typeface="Arial" panose="020B0604020202020204" pitchFamily="34" charset="0"/>
              </a:rPr>
              <a:t> (</a:t>
            </a:r>
            <a:r>
              <a:rPr lang="ko-KR" altLang="en-US" sz="1800" dirty="0">
                <a:solidFill>
                  <a:srgbClr val="066C06"/>
                </a:solidFill>
              </a:rPr>
              <a:t>델타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Arial" panose="020B0604020202020204" pitchFamily="34" charset="0"/>
              </a:rPr>
              <a:t>ε</a:t>
            </a:r>
            <a:r>
              <a:rPr lang="en-US" altLang="ko-KR" sz="1800" dirty="0">
                <a:solidFill>
                  <a:srgbClr val="066C0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엡설런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Arial" panose="020B0604020202020204" pitchFamily="34" charset="0"/>
              </a:rPr>
              <a:t>ζ</a:t>
            </a:r>
            <a:r>
              <a:rPr lang="en-US" altLang="ko-KR" sz="1800" dirty="0">
                <a:solidFill>
                  <a:srgbClr val="066C0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제이터</a:t>
            </a:r>
            <a:r>
              <a:rPr lang="en-US" altLang="ko-KR" sz="1800" dirty="0">
                <a:solidFill>
                  <a:srgbClr val="066C06"/>
                </a:solidFill>
              </a:rPr>
              <a:t>)</a:t>
            </a:r>
          </a:p>
          <a:p>
            <a:pPr>
              <a:lnSpc>
                <a:spcPts val="2800"/>
              </a:lnSpc>
            </a:pPr>
            <a:r>
              <a:rPr lang="ko-KR" altLang="en-US" sz="1800" dirty="0">
                <a:solidFill>
                  <a:srgbClr val="1717FF"/>
                </a:solidFill>
              </a:rPr>
              <a:t>인과관계는 </a:t>
            </a:r>
            <a:r>
              <a:rPr lang="ko-KR" altLang="en-US" sz="1800" dirty="0" err="1">
                <a:solidFill>
                  <a:srgbClr val="1717FF"/>
                </a:solidFill>
              </a:rPr>
              <a:t>한방향</a:t>
            </a:r>
            <a:r>
              <a:rPr lang="ko-KR" altLang="en-US" sz="1800" dirty="0">
                <a:solidFill>
                  <a:srgbClr val="1717FF"/>
                </a:solidFill>
              </a:rPr>
              <a:t> 화살표 </a:t>
            </a:r>
            <a:r>
              <a:rPr lang="ko-KR" altLang="en-US" sz="1800" dirty="0">
                <a:solidFill>
                  <a:srgbClr val="1717FF"/>
                </a:solidFill>
                <a:latin typeface="Times New Roman" panose="02020603050405020304" pitchFamily="18" charset="0"/>
              </a:rPr>
              <a:t>→</a:t>
            </a:r>
            <a:r>
              <a:rPr lang="ko-KR" altLang="en-US" sz="1800" dirty="0">
                <a:solidFill>
                  <a:srgbClr val="1717FF"/>
                </a:solidFill>
              </a:rPr>
              <a:t>로 표시한다</a:t>
            </a:r>
            <a:r>
              <a:rPr lang="en-US" altLang="ko-KR" sz="1800" dirty="0">
                <a:solidFill>
                  <a:srgbClr val="1717FF"/>
                </a:solidFill>
              </a:rPr>
              <a:t>.</a:t>
            </a:r>
          </a:p>
          <a:p>
            <a:pPr>
              <a:lnSpc>
                <a:spcPts val="2800"/>
              </a:lnSpc>
            </a:pPr>
            <a:r>
              <a:rPr lang="ko-KR" altLang="en-US" sz="1800" dirty="0">
                <a:solidFill>
                  <a:srgbClr val="1717FF"/>
                </a:solidFill>
              </a:rPr>
              <a:t>연관관계는 양방향 화살표 </a:t>
            </a:r>
            <a:r>
              <a:rPr lang="ko-KR" altLang="en-US" sz="1800" dirty="0">
                <a:solidFill>
                  <a:srgbClr val="1717FF"/>
                </a:solidFill>
                <a:latin typeface="Times New Roman" panose="02020603050405020304" pitchFamily="18" charset="0"/>
              </a:rPr>
              <a:t>↔</a:t>
            </a:r>
            <a:r>
              <a:rPr lang="ko-KR" altLang="en-US" sz="1800" dirty="0">
                <a:solidFill>
                  <a:srgbClr val="1717FF"/>
                </a:solidFill>
              </a:rPr>
              <a:t>로 표시한다</a:t>
            </a:r>
            <a:r>
              <a:rPr lang="en-US" altLang="ko-KR" sz="1800" dirty="0">
                <a:solidFill>
                  <a:srgbClr val="1717FF"/>
                </a:solidFill>
              </a:rPr>
              <a:t>.</a:t>
            </a:r>
          </a:p>
          <a:p>
            <a:pPr>
              <a:lnSpc>
                <a:spcPts val="2800"/>
              </a:lnSpc>
              <a:buClr>
                <a:srgbClr val="066C06"/>
              </a:buClr>
              <a:buSzPct val="100000"/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ts val="2800"/>
              </a:lnSpc>
              <a:buClr>
                <a:srgbClr val="066C06"/>
              </a:buClr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인과관계의 정도를 나타내는 경로계수에는 두 개의 </a:t>
            </a:r>
            <a:r>
              <a:rPr lang="ko-KR" altLang="en-US" sz="1800" dirty="0" err="1">
                <a:solidFill>
                  <a:schemeClr val="tx1"/>
                </a:solidFill>
              </a:rPr>
              <a:t>아래첨자를</a:t>
            </a:r>
            <a:r>
              <a:rPr lang="ko-KR" altLang="en-US" sz="1800" dirty="0">
                <a:solidFill>
                  <a:schemeClr val="tx1"/>
                </a:solidFill>
              </a:rPr>
              <a:t> 붙인다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이때 앞 쪽의 첨자는 결과가 되는 변수의 번호를 나타내고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뒤 쪽의 첨자는 원인이 되는 변수의 번호를 나타낸다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el-GR" altLang="ko-KR" sz="180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λ</a:t>
            </a:r>
            <a:r>
              <a:rPr lang="en-US" altLang="ko-KR" sz="1800" i="1" baseline="30000" dirty="0">
                <a:solidFill>
                  <a:srgbClr val="066C06"/>
                </a:solidFill>
              </a:rPr>
              <a:t>x</a:t>
            </a:r>
            <a:r>
              <a:rPr lang="en-US" altLang="ko-KR" sz="1800" dirty="0">
                <a:solidFill>
                  <a:srgbClr val="066C06"/>
                </a:solidFill>
              </a:rPr>
              <a:t> (</a:t>
            </a:r>
            <a:r>
              <a:rPr lang="ko-KR" altLang="en-US" sz="1800" dirty="0" err="1">
                <a:solidFill>
                  <a:srgbClr val="066C06"/>
                </a:solidFill>
              </a:rPr>
              <a:t>램더</a:t>
            </a:r>
            <a:r>
              <a:rPr lang="ko-KR" altLang="en-US" sz="1800" dirty="0">
                <a:solidFill>
                  <a:srgbClr val="066C06"/>
                </a:solidFill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x), </a:t>
            </a:r>
            <a:r>
              <a:rPr lang="el-GR" altLang="ko-KR" sz="180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λ</a:t>
            </a:r>
            <a:r>
              <a:rPr lang="en-US" altLang="ko-KR" sz="1800" i="1" baseline="30000" dirty="0">
                <a:solidFill>
                  <a:srgbClr val="066C06"/>
                </a:solidFill>
              </a:rPr>
              <a:t>y</a:t>
            </a:r>
            <a:r>
              <a:rPr lang="en-US" altLang="ko-KR" sz="1800" dirty="0">
                <a:solidFill>
                  <a:srgbClr val="066C06"/>
                </a:solidFill>
              </a:rPr>
              <a:t> (</a:t>
            </a:r>
            <a:r>
              <a:rPr lang="ko-KR" altLang="en-US" sz="1800" dirty="0" err="1">
                <a:solidFill>
                  <a:srgbClr val="066C06"/>
                </a:solidFill>
              </a:rPr>
              <a:t>램더</a:t>
            </a:r>
            <a:r>
              <a:rPr lang="ko-KR" altLang="en-US" sz="1800" dirty="0">
                <a:solidFill>
                  <a:srgbClr val="066C06"/>
                </a:solidFill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y), </a:t>
            </a:r>
            <a:r>
              <a:rPr lang="el-GR" altLang="ko-KR" sz="1800" b="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γ</a:t>
            </a:r>
            <a:r>
              <a:rPr lang="en-US" altLang="ko-KR" sz="1800" dirty="0">
                <a:solidFill>
                  <a:srgbClr val="066C06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갬머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β</a:t>
            </a:r>
            <a:r>
              <a:rPr lang="en-US" altLang="ko-KR" sz="1800" dirty="0">
                <a:solidFill>
                  <a:srgbClr val="066C06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베이터</a:t>
            </a:r>
            <a:r>
              <a:rPr lang="en-US" altLang="ko-KR" sz="1800" dirty="0">
                <a:solidFill>
                  <a:srgbClr val="066C06"/>
                </a:solidFill>
              </a:rPr>
              <a:t>)</a:t>
            </a:r>
          </a:p>
          <a:p>
            <a:pPr>
              <a:lnSpc>
                <a:spcPts val="2800"/>
              </a:lnSpc>
              <a:buClr>
                <a:srgbClr val="066C06"/>
              </a:buClr>
              <a:buSzPct val="100000"/>
              <a:buFont typeface="Wingdings" panose="05000000000000000000" pitchFamily="2" charset="2"/>
              <a:buChar char="ü"/>
            </a:pPr>
            <a:r>
              <a:rPr lang="ko-KR" altLang="en-US" sz="1800" dirty="0" err="1">
                <a:solidFill>
                  <a:schemeClr val="tx1"/>
                </a:solidFill>
              </a:rPr>
              <a:t>연관관계의</a:t>
            </a:r>
            <a:r>
              <a:rPr lang="ko-KR" altLang="en-US" sz="1800" dirty="0">
                <a:solidFill>
                  <a:schemeClr val="tx1"/>
                </a:solidFill>
              </a:rPr>
              <a:t> 정도를 나타내는 공분산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분산 포함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의 원소에는 두 개의 </a:t>
            </a:r>
            <a:r>
              <a:rPr lang="ko-KR" altLang="en-US" sz="1800" dirty="0" err="1">
                <a:solidFill>
                  <a:schemeClr val="tx1"/>
                </a:solidFill>
              </a:rPr>
              <a:t>아래첨자를</a:t>
            </a:r>
            <a:r>
              <a:rPr lang="ko-KR" altLang="en-US" sz="1800" dirty="0">
                <a:solidFill>
                  <a:schemeClr val="tx1"/>
                </a:solidFill>
              </a:rPr>
              <a:t> 붙여 연관된 두 변수의 번호를 표시한다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r>
              <a:rPr lang="el-GR" altLang="ko-KR" sz="1800" b="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θ</a:t>
            </a:r>
            <a:r>
              <a:rPr lang="el-GR" altLang="ko-KR" sz="1800" b="0" i="1" baseline="30000" dirty="0">
                <a:solidFill>
                  <a:srgbClr val="066C06"/>
                </a:solidFill>
                <a:latin typeface="Times New Roman" panose="02020603050405020304" pitchFamily="18" charset="0"/>
              </a:rPr>
              <a:t>δ</a:t>
            </a:r>
            <a:r>
              <a:rPr lang="ko-KR" altLang="en-US" sz="1800" dirty="0">
                <a:solidFill>
                  <a:srgbClr val="066C06"/>
                </a:solidFill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쎄타</a:t>
            </a:r>
            <a:r>
              <a:rPr lang="en-US" altLang="ko-KR" sz="1800" dirty="0">
                <a:solidFill>
                  <a:srgbClr val="066C06"/>
                </a:solidFill>
              </a:rPr>
              <a:t>-</a:t>
            </a:r>
            <a:r>
              <a:rPr lang="ko-KR" altLang="en-US" sz="1800" dirty="0">
                <a:solidFill>
                  <a:srgbClr val="066C06"/>
                </a:solidFill>
              </a:rPr>
              <a:t>델타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θ</a:t>
            </a:r>
            <a:r>
              <a:rPr lang="el-GR" altLang="ko-KR" sz="1800" b="0" i="1" baseline="30000" dirty="0">
                <a:solidFill>
                  <a:srgbClr val="066C06"/>
                </a:solidFill>
                <a:latin typeface="Times New Roman" panose="02020603050405020304" pitchFamily="18" charset="0"/>
              </a:rPr>
              <a:t>ε</a:t>
            </a:r>
            <a:r>
              <a:rPr lang="en-US" altLang="ko-KR" sz="1800" dirty="0">
                <a:solidFill>
                  <a:srgbClr val="066C06"/>
                </a:solidFill>
              </a:rPr>
              <a:t> (</a:t>
            </a:r>
            <a:r>
              <a:rPr lang="ko-KR" altLang="en-US" sz="1800" dirty="0" err="1">
                <a:solidFill>
                  <a:srgbClr val="066C06"/>
                </a:solidFill>
              </a:rPr>
              <a:t>쎄타</a:t>
            </a:r>
            <a:r>
              <a:rPr lang="en-US" altLang="ko-KR" sz="1800" dirty="0">
                <a:solidFill>
                  <a:srgbClr val="066C06"/>
                </a:solidFill>
              </a:rPr>
              <a:t>-</a:t>
            </a:r>
            <a:r>
              <a:rPr lang="ko-KR" altLang="en-US" sz="1800" dirty="0" err="1">
                <a:solidFill>
                  <a:srgbClr val="066C06"/>
                </a:solidFill>
              </a:rPr>
              <a:t>엡설런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ψ</a:t>
            </a:r>
            <a:r>
              <a:rPr lang="en-US" altLang="ko-KR" sz="1800" dirty="0">
                <a:solidFill>
                  <a:srgbClr val="066C06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1800" dirty="0">
                <a:solidFill>
                  <a:srgbClr val="066C06"/>
                </a:solidFill>
              </a:rPr>
              <a:t>(</a:t>
            </a:r>
            <a:r>
              <a:rPr lang="ko-KR" altLang="en-US" sz="1800" dirty="0" err="1">
                <a:solidFill>
                  <a:srgbClr val="066C06"/>
                </a:solidFill>
              </a:rPr>
              <a:t>프사이</a:t>
            </a:r>
            <a:r>
              <a:rPr lang="en-US" altLang="ko-KR" sz="1800" dirty="0">
                <a:solidFill>
                  <a:srgbClr val="066C06"/>
                </a:solidFill>
              </a:rPr>
              <a:t>), </a:t>
            </a:r>
            <a:r>
              <a:rPr lang="el-GR" altLang="ko-KR" sz="1800" b="0" i="1" dirty="0">
                <a:solidFill>
                  <a:srgbClr val="066C06"/>
                </a:solidFill>
                <a:latin typeface="Times New Roman" panose="02020603050405020304" pitchFamily="18" charset="0"/>
              </a:rPr>
              <a:t>φ</a:t>
            </a:r>
            <a:r>
              <a:rPr lang="en-US" altLang="ko-KR" sz="1800" dirty="0">
                <a:solidFill>
                  <a:srgbClr val="066C06"/>
                </a:solidFill>
              </a:rPr>
              <a:t> (</a:t>
            </a:r>
            <a:r>
              <a:rPr lang="ko-KR" altLang="en-US" sz="1800" dirty="0">
                <a:solidFill>
                  <a:srgbClr val="066C06"/>
                </a:solidFill>
              </a:rPr>
              <a:t>화이</a:t>
            </a:r>
            <a:r>
              <a:rPr lang="en-US" altLang="ko-KR" sz="1800" dirty="0">
                <a:solidFill>
                  <a:srgbClr val="066C06"/>
                </a:solidFill>
              </a:rPr>
              <a:t>)</a:t>
            </a:r>
            <a:endParaRPr lang="ko-KR" altLang="en-US" sz="1800" dirty="0">
              <a:solidFill>
                <a:srgbClr val="066C06"/>
              </a:solidFill>
            </a:endParaRPr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CF67EAF-4334-4758-ABDB-31DF3A6CCB4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37423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ko-KR" altLang="en-US"/>
              <a:t>참조</a:t>
            </a:r>
            <a:r>
              <a:rPr lang="en-US" altLang="ko-KR"/>
              <a:t>&gt; </a:t>
            </a:r>
            <a:r>
              <a:rPr lang="ko-KR" altLang="en-US"/>
              <a:t>붓스트랩 방법을 적용할 때의 경고 메시지</a:t>
            </a:r>
          </a:p>
        </p:txBody>
      </p:sp>
      <p:pic>
        <p:nvPicPr>
          <p:cNvPr id="13824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7900" y="981075"/>
            <a:ext cx="4724400" cy="2619375"/>
          </a:xfrm>
        </p:spPr>
      </p:pic>
      <p:sp>
        <p:nvSpPr>
          <p:cNvPr id="1382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49DDEBF-575F-4039-9CBC-27CF8575072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38245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3679825"/>
            <a:ext cx="6875463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4724400"/>
            <a:ext cx="68580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447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450" y="1052513"/>
            <a:ext cx="7607300" cy="5184775"/>
          </a:xfrm>
        </p:spPr>
      </p:pic>
      <p:sp>
        <p:nvSpPr>
          <p:cNvPr id="139267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5.7 AMOS </a:t>
            </a:r>
            <a:r>
              <a:rPr lang="ko-KR" altLang="en-US" dirty="0"/>
              <a:t>분석 사례 </a:t>
            </a:r>
            <a:r>
              <a:rPr lang="en-US" altLang="ko-KR" dirty="0"/>
              <a:t>-</a:t>
            </a:r>
            <a:r>
              <a:rPr lang="ko-KR" altLang="en-US" dirty="0"/>
              <a:t> 간명한 모형 구축하기</a:t>
            </a:r>
          </a:p>
        </p:txBody>
      </p:sp>
      <p:sp>
        <p:nvSpPr>
          <p:cNvPr id="1392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25FAB1B-9D20-485C-A9E4-6A33B752D6E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39269" name="모서리가 둥근 직사각형 41"/>
          <p:cNvSpPr>
            <a:spLocks noChangeArrowheads="1"/>
          </p:cNvSpPr>
          <p:nvPr/>
        </p:nvSpPr>
        <p:spPr bwMode="auto">
          <a:xfrm>
            <a:off x="6834188" y="1320800"/>
            <a:ext cx="147320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9270" name="모서리가 둥근 직사각형 41"/>
          <p:cNvSpPr>
            <a:spLocks noChangeArrowheads="1"/>
          </p:cNvSpPr>
          <p:nvPr/>
        </p:nvSpPr>
        <p:spPr bwMode="auto">
          <a:xfrm>
            <a:off x="6443663" y="5592763"/>
            <a:ext cx="18732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Union_C.amw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9088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Model Fit</a:t>
            </a:r>
            <a:endParaRPr lang="ko-KR" altLang="en-US"/>
          </a:p>
        </p:txBody>
      </p:sp>
      <p:pic>
        <p:nvPicPr>
          <p:cNvPr id="14029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7275"/>
            <a:ext cx="7696200" cy="5175250"/>
          </a:xfrm>
        </p:spPr>
      </p:pic>
      <p:sp>
        <p:nvSpPr>
          <p:cNvPr id="14029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9DBDDA0-49DF-47A2-A04A-0D58D2E1FCD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40293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4149725"/>
            <a:ext cx="6848475" cy="1885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2194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 요약</a:t>
            </a:r>
          </a:p>
        </p:txBody>
      </p:sp>
      <p:pic>
        <p:nvPicPr>
          <p:cNvPr id="14131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4013" y="1116013"/>
            <a:ext cx="5972175" cy="5057775"/>
          </a:xfrm>
        </p:spPr>
      </p:pic>
      <p:sp>
        <p:nvSpPr>
          <p:cNvPr id="14131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5882DED-358B-44D0-B039-D29BC7F7649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754241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5.8 </a:t>
            </a:r>
            <a:r>
              <a:rPr lang="ko-KR" altLang="en-US" dirty="0"/>
              <a:t>내생 오차변수들 간의 연관성</a:t>
            </a:r>
          </a:p>
        </p:txBody>
      </p:sp>
      <p:pic>
        <p:nvPicPr>
          <p:cNvPr id="14233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23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69FFBBD-2363-4592-91D6-658046C81B5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42341" name="모서리가 둥근 직사각형 41"/>
          <p:cNvSpPr>
            <a:spLocks noChangeArrowheads="1"/>
          </p:cNvSpPr>
          <p:nvPr/>
        </p:nvSpPr>
        <p:spPr bwMode="auto">
          <a:xfrm>
            <a:off x="6834188" y="1317625"/>
            <a:ext cx="147320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2342" name="모서리가 둥근 직사각형 41"/>
          <p:cNvSpPr>
            <a:spLocks noChangeArrowheads="1"/>
          </p:cNvSpPr>
          <p:nvPr/>
        </p:nvSpPr>
        <p:spPr bwMode="auto">
          <a:xfrm>
            <a:off x="6443663" y="5589588"/>
            <a:ext cx="18732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Union_D.amw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8818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 요약</a:t>
            </a:r>
          </a:p>
        </p:txBody>
      </p:sp>
      <p:pic>
        <p:nvPicPr>
          <p:cNvPr id="14336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1038" y="1052513"/>
            <a:ext cx="5318125" cy="5184775"/>
          </a:xfrm>
        </p:spPr>
      </p:pic>
      <p:sp>
        <p:nvSpPr>
          <p:cNvPr id="1433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7CD8F15-CEF3-40B0-B964-3B6F25C1407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451530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5.9 </a:t>
            </a:r>
            <a:r>
              <a:rPr lang="ko-KR" altLang="en-US" dirty="0"/>
              <a:t>정규분포를 따르지 않는 데이터의 경우</a:t>
            </a:r>
          </a:p>
        </p:txBody>
      </p:sp>
      <p:pic>
        <p:nvPicPr>
          <p:cNvPr id="14438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4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DC752D3-9A4C-4735-B14D-FAF7A74454C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44389" name="모서리가 둥근 직사각형 41"/>
          <p:cNvSpPr>
            <a:spLocks noChangeArrowheads="1"/>
          </p:cNvSpPr>
          <p:nvPr/>
        </p:nvSpPr>
        <p:spPr bwMode="auto">
          <a:xfrm>
            <a:off x="6443663" y="1317625"/>
            <a:ext cx="186372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Customer.sav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4390" name="모서리가 둥근 직사각형 41"/>
          <p:cNvSpPr>
            <a:spLocks noChangeArrowheads="1"/>
          </p:cNvSpPr>
          <p:nvPr/>
        </p:nvSpPr>
        <p:spPr bwMode="auto">
          <a:xfrm>
            <a:off x="6011863" y="5589588"/>
            <a:ext cx="23050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Customer_A.amw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412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정규성 평가</a:t>
            </a:r>
          </a:p>
        </p:txBody>
      </p:sp>
      <p:pic>
        <p:nvPicPr>
          <p:cNvPr id="14541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2513"/>
            <a:ext cx="7696200" cy="5040312"/>
          </a:xfrm>
        </p:spPr>
      </p:pic>
      <p:sp>
        <p:nvSpPr>
          <p:cNvPr id="145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53CD127-BAC8-4571-BF37-FF53351585D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433190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Properties – Estimation Tab</a:t>
            </a:r>
            <a:endParaRPr lang="ko-KR" altLang="en-US" dirty="0"/>
          </a:p>
        </p:txBody>
      </p:sp>
      <p:pic>
        <p:nvPicPr>
          <p:cNvPr id="14643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6588" y="1052513"/>
            <a:ext cx="5407025" cy="5184775"/>
          </a:xfrm>
        </p:spPr>
      </p:pic>
      <p:sp>
        <p:nvSpPr>
          <p:cNvPr id="1464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42EBA21-D2FD-4D94-9798-C026F55447A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858875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추정치</a:t>
            </a:r>
            <a:r>
              <a:rPr lang="en-US" altLang="ko-KR"/>
              <a:t>, </a:t>
            </a:r>
            <a:r>
              <a:rPr lang="ko-KR" altLang="en-US"/>
              <a:t>붓스트랩 방법의 </a:t>
            </a:r>
            <a:r>
              <a:rPr lang="en-US" altLang="ko-KR" i="1"/>
              <a:t>p</a:t>
            </a:r>
            <a:r>
              <a:rPr lang="en-US" altLang="ko-KR"/>
              <a:t>-</a:t>
            </a:r>
            <a:r>
              <a:rPr lang="ko-KR" altLang="en-US"/>
              <a:t>값</a:t>
            </a:r>
          </a:p>
        </p:txBody>
      </p:sp>
      <p:pic>
        <p:nvPicPr>
          <p:cNvPr id="147459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38238"/>
            <a:ext cx="7696200" cy="5013325"/>
          </a:xfrm>
        </p:spPr>
      </p:pic>
      <p:sp>
        <p:nvSpPr>
          <p:cNvPr id="1474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3266D54-9D48-4EF4-A488-C69190D4BD8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7455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en-US" altLang="ko-KR" dirty="0"/>
              <a:t>≪</a:t>
            </a:r>
            <a:r>
              <a:rPr lang="ko-KR" altLang="en-US" dirty="0"/>
              <a:t>참조</a:t>
            </a:r>
            <a:r>
              <a:rPr lang="en-US" altLang="ko-KR" dirty="0"/>
              <a:t>≫ LISREL </a:t>
            </a:r>
            <a:r>
              <a:rPr lang="ko-KR" altLang="en-US" dirty="0"/>
              <a:t>모형에서 사용되는 기호</a:t>
            </a:r>
          </a:p>
        </p:txBody>
      </p:sp>
      <p:sp>
        <p:nvSpPr>
          <p:cNvPr id="2048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45A3B70-9F1E-45B9-9674-E5100BE4EF5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048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7475" y="1052513"/>
            <a:ext cx="6445250" cy="5184775"/>
          </a:xfrm>
        </p:spPr>
      </p:pic>
    </p:spTree>
    <p:extLst>
      <p:ext uri="{BB962C8B-B14F-4D97-AF65-F5344CB8AC3E}">
        <p14:creationId xmlns:p14="http://schemas.microsoft.com/office/powerpoint/2010/main" val="25518803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경로계수 요약</a:t>
            </a:r>
          </a:p>
        </p:txBody>
      </p:sp>
      <p:pic>
        <p:nvPicPr>
          <p:cNvPr id="14848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4025" y="1052513"/>
            <a:ext cx="5772150" cy="5184775"/>
          </a:xfrm>
        </p:spPr>
      </p:pic>
      <p:sp>
        <p:nvSpPr>
          <p:cNvPr id="148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2939D81-0BE1-43C4-84DB-929DFD077DA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320865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3781150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180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/>
              <a:t>6.1 </a:t>
            </a:r>
            <a:r>
              <a:rPr lang="ko-KR" altLang="en-US" dirty="0"/>
              <a:t>구조방정식모형의 구성</a:t>
            </a:r>
          </a:p>
        </p:txBody>
      </p:sp>
      <p:sp>
        <p:nvSpPr>
          <p:cNvPr id="15053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C91D33D-ED35-40FA-AF82-E7114590ED4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5053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6938" y="1154113"/>
            <a:ext cx="7426325" cy="4981575"/>
          </a:xfrm>
        </p:spPr>
      </p:pic>
    </p:spTree>
    <p:extLst>
      <p:ext uri="{BB962C8B-B14F-4D97-AF65-F5344CB8AC3E}">
        <p14:creationId xmlns:p14="http://schemas.microsoft.com/office/powerpoint/2010/main" val="42624612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14F28B4-19D6-446F-816D-D949915BFC5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dirty="0"/>
              <a:t>6.1.1 </a:t>
            </a:r>
            <a:r>
              <a:rPr lang="ko-KR" altLang="en-US" dirty="0"/>
              <a:t>측정모형과 구조모형</a:t>
            </a:r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00125"/>
            <a:ext cx="7742237" cy="518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>
                <a:solidFill>
                  <a:srgbClr val="3333FF"/>
                </a:solidFill>
              </a:rPr>
              <a:t>측정모형 </a:t>
            </a:r>
            <a:r>
              <a:rPr lang="en-US" altLang="ko-KR">
                <a:solidFill>
                  <a:srgbClr val="3333FF"/>
                </a:solidFill>
              </a:rPr>
              <a:t>(Measurement Model)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/>
              <a:t>잠재변수</a:t>
            </a:r>
            <a:r>
              <a:rPr lang="en-US" altLang="ko-KR"/>
              <a:t>(latent variable)</a:t>
            </a:r>
            <a:r>
              <a:rPr lang="ko-KR" altLang="en-US"/>
              <a:t>들과 관찰변수</a:t>
            </a:r>
            <a:r>
              <a:rPr lang="en-US" altLang="ko-KR"/>
              <a:t>(observable variable)</a:t>
            </a:r>
            <a:r>
              <a:rPr lang="ko-KR" altLang="en-US"/>
              <a:t>들 간의 연관</a:t>
            </a:r>
            <a:r>
              <a:rPr lang="en-US" altLang="ko-KR"/>
              <a:t>(</a:t>
            </a:r>
            <a:r>
              <a:rPr lang="ko-KR" altLang="en-US"/>
              <a:t>측정</a:t>
            </a:r>
            <a:r>
              <a:rPr lang="en-US" altLang="ko-KR"/>
              <a:t>)</a:t>
            </a:r>
            <a:r>
              <a:rPr lang="ko-KR" altLang="en-US"/>
              <a:t>관계를 규정하는 모형으로서</a:t>
            </a:r>
            <a:r>
              <a:rPr lang="en-US" altLang="ko-KR"/>
              <a:t>, </a:t>
            </a:r>
            <a:r>
              <a:rPr lang="ko-KR" altLang="en-US"/>
              <a:t>관찰된 변수들의 측정에 관련된 특성들</a:t>
            </a:r>
            <a:r>
              <a:rPr lang="en-US" altLang="ko-KR"/>
              <a:t>(</a:t>
            </a:r>
            <a:r>
              <a:rPr lang="ko-KR" altLang="en-US"/>
              <a:t>신뢰도와 타당도</a:t>
            </a:r>
            <a:r>
              <a:rPr lang="en-US" altLang="ko-KR"/>
              <a:t>)</a:t>
            </a:r>
            <a:r>
              <a:rPr lang="ko-KR" altLang="en-US"/>
              <a:t>을 묘사하는데 사용되며 측정과정에서 불가피하게 수반되는 오류를 반영한다</a:t>
            </a:r>
            <a:r>
              <a:rPr lang="en-US" altLang="ko-KR"/>
              <a:t>.</a:t>
            </a:r>
          </a:p>
          <a:p>
            <a:pPr lvl="1" eaLnBrk="1" hangingPunct="1">
              <a:lnSpc>
                <a:spcPct val="150000"/>
              </a:lnSpc>
              <a:buFont typeface="Monotype Sorts" panose="05010101010101010101" pitchFamily="2" charset="2"/>
              <a:buChar char="3"/>
            </a:pPr>
            <a:endParaRPr lang="en-US" altLang="ko-KR"/>
          </a:p>
          <a:p>
            <a:pPr eaLnBrk="1" hangingPunct="1">
              <a:lnSpc>
                <a:spcPct val="150000"/>
              </a:lnSpc>
            </a:pPr>
            <a:r>
              <a:rPr lang="ko-KR" altLang="en-US">
                <a:solidFill>
                  <a:srgbClr val="3333FF"/>
                </a:solidFill>
              </a:rPr>
              <a:t>구조모형 </a:t>
            </a:r>
            <a:r>
              <a:rPr lang="en-US" altLang="ko-KR">
                <a:solidFill>
                  <a:srgbClr val="3333FF"/>
                </a:solidFill>
              </a:rPr>
              <a:t>(Structural Model)</a:t>
            </a:r>
          </a:p>
          <a:p>
            <a:pPr lvl="1" eaLnBrk="1" hangingPunct="1">
              <a:lnSpc>
                <a:spcPct val="150000"/>
              </a:lnSpc>
            </a:pPr>
            <a:r>
              <a:rPr lang="ko-KR" altLang="en-US"/>
              <a:t>잠재변수</a:t>
            </a:r>
            <a:r>
              <a:rPr lang="en-US" altLang="ko-KR"/>
              <a:t>(latent variable)</a:t>
            </a:r>
            <a:r>
              <a:rPr lang="ko-KR" altLang="en-US"/>
              <a:t>들 간의 연관 및 인과관계에 의해 가설화된 구조를 규정하는 모형으로서</a:t>
            </a:r>
            <a:r>
              <a:rPr lang="en-US" altLang="ko-KR"/>
              <a:t>, </a:t>
            </a:r>
            <a:r>
              <a:rPr lang="ko-KR" altLang="en-US"/>
              <a:t>인과의 효과들과 이를 통해 설명되어지지 않은 모형오차의 변이를 묘사하는 부분이 포함된다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92256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6.1.2 </a:t>
            </a:r>
            <a:r>
              <a:rPr lang="ko-KR" altLang="en-US" dirty="0"/>
              <a:t>잠재변수 </a:t>
            </a:r>
            <a:r>
              <a:rPr lang="ko-KR" altLang="en-US" dirty="0" err="1"/>
              <a:t>규정시</a:t>
            </a:r>
            <a:r>
              <a:rPr lang="ko-KR" altLang="en-US" dirty="0"/>
              <a:t> 주의사항</a:t>
            </a:r>
          </a:p>
        </p:txBody>
      </p:sp>
      <p:sp>
        <p:nvSpPr>
          <p:cNvPr id="1525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/>
              </a:solidFill>
            </a:endParaRPr>
          </a:p>
          <a:p>
            <a:pPr lvl="4">
              <a:lnSpc>
                <a:spcPct val="100000"/>
              </a:lnSpc>
            </a:pPr>
            <a:endParaRPr lang="en-US" altLang="ko-KR" sz="1000" dirty="0"/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잠재변수는 단순히 관찰변수들의 묶음을 의미하거나 관찰변수들에 대한 설명이 아니다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잠재변수는 단일한 개념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의미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을 나타내도록 규정되어야 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잠재변수들 간의 인과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연관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관계를 묘사하는 경로계수들은 방향성을 가지고 해석될 수 있어야 하므로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잠재변수는 크기를 말할 수 있어야 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반영적 지표라는 개념과 관련하여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하나의 잠재변수를 규정하는 관찰변수들은 동일한 개념을 측정한다고 말할 수 있어야 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525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3B8DA3A-6FF4-42BB-8CF3-BE234293B40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52581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062038"/>
            <a:ext cx="7245350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6675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6.1.3 </a:t>
            </a:r>
            <a:r>
              <a:rPr lang="ko-KR" altLang="en-US" dirty="0"/>
              <a:t>반영적 지표와 형성적 지표</a:t>
            </a:r>
          </a:p>
        </p:txBody>
      </p:sp>
      <p:sp>
        <p:nvSpPr>
          <p:cNvPr id="15360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반영적 지표</a:t>
            </a:r>
            <a:r>
              <a:rPr lang="en-US" altLang="ko-KR" dirty="0"/>
              <a:t>(Reflective Indicator)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인자</a:t>
            </a:r>
            <a:r>
              <a:rPr lang="en-US" altLang="ko-KR" sz="2000" dirty="0"/>
              <a:t>-</a:t>
            </a:r>
            <a:r>
              <a:rPr lang="ko-KR" altLang="en-US" sz="2000" dirty="0"/>
              <a:t>기반 구조방정식모형</a:t>
            </a:r>
            <a:r>
              <a:rPr lang="en-US" altLang="ko-KR" sz="2000" dirty="0"/>
              <a:t>(factor-based SEM)</a:t>
            </a:r>
          </a:p>
          <a:p>
            <a:pPr lvl="2">
              <a:lnSpc>
                <a:spcPct val="100000"/>
              </a:lnSpc>
            </a:pPr>
            <a:endParaRPr lang="en-US" altLang="ko-KR" sz="800" dirty="0"/>
          </a:p>
          <a:p>
            <a:pPr>
              <a:lnSpc>
                <a:spcPct val="100000"/>
              </a:lnSpc>
            </a:pPr>
            <a:r>
              <a:rPr lang="ko-KR" altLang="en-US" dirty="0"/>
              <a:t>형성적 지표</a:t>
            </a:r>
            <a:r>
              <a:rPr lang="en-US" altLang="ko-KR" dirty="0"/>
              <a:t>(Formative indicator)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성분</a:t>
            </a:r>
            <a:r>
              <a:rPr lang="en-US" altLang="ko-KR" sz="2000" dirty="0"/>
              <a:t>-</a:t>
            </a:r>
            <a:r>
              <a:rPr lang="ko-KR" altLang="en-US" sz="2000" dirty="0"/>
              <a:t>기반 구조방정식모형</a:t>
            </a:r>
            <a:r>
              <a:rPr lang="en-US" altLang="ko-KR" sz="2000" dirty="0"/>
              <a:t>(component-based SEM)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/>
              <a:t>PLS(partial least squares) </a:t>
            </a:r>
            <a:r>
              <a:rPr lang="ko-KR" altLang="en-US" sz="2000" dirty="0"/>
              <a:t>모형</a:t>
            </a:r>
          </a:p>
        </p:txBody>
      </p:sp>
      <p:sp>
        <p:nvSpPr>
          <p:cNvPr id="1536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61E109E-642E-44F1-AD3C-C463D5B308E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5360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052513"/>
            <a:ext cx="62515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6791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cs typeface="Times New Roman" panose="02020603050405020304" pitchFamily="18" charset="0"/>
              </a:rPr>
              <a:t>6.1.4 </a:t>
            </a:r>
            <a:r>
              <a:rPr lang="ko-KR" altLang="en-US" dirty="0">
                <a:cs typeface="Times New Roman" panose="02020603050405020304" pitchFamily="18" charset="0"/>
              </a:rPr>
              <a:t>측정모형과 관찰변수의 측정</a:t>
            </a:r>
          </a:p>
        </p:txBody>
      </p:sp>
      <p:pic>
        <p:nvPicPr>
          <p:cNvPr id="15462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5675" y="1052513"/>
            <a:ext cx="4768850" cy="5184775"/>
          </a:xfrm>
        </p:spPr>
      </p:pic>
      <p:sp>
        <p:nvSpPr>
          <p:cNvPr id="1546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6328B0A-8239-4598-8DA8-FFFE991A2FD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301094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1587DBE-2379-48B0-8DD9-E9B53AD9262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6.2 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잠재변수가 있는</a:t>
            </a:r>
            <a:r>
              <a:rPr lang="en-US" altLang="ko-KR" dirty="0"/>
              <a:t> </a:t>
            </a:r>
            <a:r>
              <a:rPr lang="ko-KR" altLang="en-US" dirty="0"/>
              <a:t>구조방정식모형</a:t>
            </a:r>
            <a:endParaRPr lang="en-US" altLang="ko-KR" dirty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5534025"/>
            <a:ext cx="7720012" cy="730250"/>
          </a:xfrm>
        </p:spPr>
        <p:txBody>
          <a:bodyPr/>
          <a:lstStyle/>
          <a:p>
            <a:pPr lvl="1" eaLnBrk="1" hangingPunct="1">
              <a:lnSpc>
                <a:spcPct val="110000"/>
              </a:lnSpc>
            </a:pPr>
            <a:r>
              <a:rPr lang="ko-KR" altLang="en-US">
                <a:solidFill>
                  <a:srgbClr val="3333FF"/>
                </a:solidFill>
              </a:rPr>
              <a:t>내생 잠재변수</a:t>
            </a:r>
            <a:r>
              <a:rPr lang="en-US" altLang="ko-KR">
                <a:solidFill>
                  <a:srgbClr val="3333FF"/>
                </a:solidFill>
              </a:rPr>
              <a:t>(endogenous latent variables): </a:t>
            </a:r>
            <a:r>
              <a:rPr lang="en-US" altLang="ko-KR" i="1">
                <a:solidFill>
                  <a:srgbClr val="3333FF"/>
                </a:solidFill>
                <a:sym typeface="Symbol" panose="05050102010706020507" pitchFamily="18" charset="2"/>
              </a:rPr>
              <a:t></a:t>
            </a:r>
            <a:r>
              <a:rPr lang="en-US" altLang="ko-KR" baseline="-25000">
                <a:solidFill>
                  <a:srgbClr val="3333FF"/>
                </a:solidFill>
                <a:sym typeface="Symbol" panose="05050102010706020507" pitchFamily="18" charset="2"/>
              </a:rPr>
              <a:t>1</a:t>
            </a:r>
            <a:r>
              <a:rPr lang="en-US" altLang="ko-KR">
                <a:solidFill>
                  <a:srgbClr val="3333FF"/>
                </a:solidFill>
                <a:sym typeface="Symbol" panose="05050102010706020507" pitchFamily="18" charset="2"/>
              </a:rPr>
              <a:t>, </a:t>
            </a:r>
            <a:r>
              <a:rPr lang="en-US" altLang="ko-KR" i="1">
                <a:solidFill>
                  <a:srgbClr val="3333FF"/>
                </a:solidFill>
                <a:sym typeface="Symbol" panose="05050102010706020507" pitchFamily="18" charset="2"/>
              </a:rPr>
              <a:t></a:t>
            </a:r>
            <a:r>
              <a:rPr lang="en-US" altLang="ko-KR" baseline="-25000">
                <a:solidFill>
                  <a:srgbClr val="3333FF"/>
                </a:solidFill>
                <a:sym typeface="Symbol" panose="05050102010706020507" pitchFamily="18" charset="2"/>
              </a:rPr>
              <a:t>2</a:t>
            </a:r>
            <a:r>
              <a:rPr lang="en-US" altLang="ko-KR">
                <a:solidFill>
                  <a:srgbClr val="3333FF"/>
                </a:solidFill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ko-KR" altLang="en-US">
                <a:solidFill>
                  <a:srgbClr val="3333FF"/>
                </a:solidFill>
              </a:rPr>
              <a:t>외생 잠재변수</a:t>
            </a:r>
            <a:r>
              <a:rPr lang="en-US" altLang="ko-KR">
                <a:solidFill>
                  <a:srgbClr val="3333FF"/>
                </a:solidFill>
              </a:rPr>
              <a:t>(exogenous latent variables): </a:t>
            </a:r>
            <a:r>
              <a:rPr lang="en-US" altLang="ko-KR" i="1">
                <a:solidFill>
                  <a:srgbClr val="3333FF"/>
                </a:solidFill>
                <a:sym typeface="Symbol" panose="05050102010706020507" pitchFamily="18" charset="2"/>
              </a:rPr>
              <a:t></a:t>
            </a:r>
            <a:r>
              <a:rPr lang="en-US" altLang="ko-KR" baseline="-25000">
                <a:solidFill>
                  <a:srgbClr val="3333FF"/>
                </a:solidFill>
                <a:sym typeface="Symbol" panose="05050102010706020507" pitchFamily="18" charset="2"/>
              </a:rPr>
              <a:t>1</a:t>
            </a:r>
            <a:r>
              <a:rPr lang="en-US" altLang="ko-KR">
                <a:solidFill>
                  <a:srgbClr val="3333FF"/>
                </a:solidFill>
                <a:sym typeface="Symbol" panose="05050102010706020507" pitchFamily="18" charset="2"/>
              </a:rPr>
              <a:t>, </a:t>
            </a:r>
            <a:r>
              <a:rPr lang="en-US" altLang="ko-KR" i="1">
                <a:solidFill>
                  <a:srgbClr val="3333FF"/>
                </a:solidFill>
                <a:sym typeface="Symbol" panose="05050102010706020507" pitchFamily="18" charset="2"/>
              </a:rPr>
              <a:t></a:t>
            </a:r>
            <a:r>
              <a:rPr lang="en-US" altLang="ko-KR" baseline="-25000">
                <a:solidFill>
                  <a:srgbClr val="3333FF"/>
                </a:solidFill>
                <a:sym typeface="Symbol" panose="05050102010706020507" pitchFamily="18" charset="2"/>
              </a:rPr>
              <a:t>2</a:t>
            </a:r>
            <a:r>
              <a:rPr lang="en-US" altLang="ko-KR">
                <a:solidFill>
                  <a:srgbClr val="3333FF"/>
                </a:solidFill>
                <a:sym typeface="Symbol" panose="05050102010706020507" pitchFamily="18" charset="2"/>
              </a:rPr>
              <a:t>, </a:t>
            </a:r>
            <a:r>
              <a:rPr lang="en-US" altLang="ko-KR" i="1">
                <a:solidFill>
                  <a:srgbClr val="3333FF"/>
                </a:solidFill>
                <a:sym typeface="Symbol" panose="05050102010706020507" pitchFamily="18" charset="2"/>
              </a:rPr>
              <a:t></a:t>
            </a:r>
            <a:r>
              <a:rPr lang="en-US" altLang="ko-KR" baseline="-25000">
                <a:solidFill>
                  <a:srgbClr val="3333FF"/>
                </a:solidFill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55653" name="Rectangle 4"/>
          <p:cNvSpPr>
            <a:spLocks noChangeArrowheads="1"/>
          </p:cNvSpPr>
          <p:nvPr/>
        </p:nvSpPr>
        <p:spPr bwMode="auto">
          <a:xfrm>
            <a:off x="1219200" y="98107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54" name="Rectangle 5"/>
          <p:cNvSpPr>
            <a:spLocks noChangeArrowheads="1"/>
          </p:cNvSpPr>
          <p:nvPr/>
        </p:nvSpPr>
        <p:spPr bwMode="auto">
          <a:xfrm>
            <a:off x="1219200" y="166687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55" name="Rectangle 6"/>
          <p:cNvSpPr>
            <a:spLocks noChangeArrowheads="1"/>
          </p:cNvSpPr>
          <p:nvPr/>
        </p:nvSpPr>
        <p:spPr bwMode="auto">
          <a:xfrm>
            <a:off x="1219200" y="33242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56" name="Rectangle 7"/>
          <p:cNvSpPr>
            <a:spLocks noChangeArrowheads="1"/>
          </p:cNvSpPr>
          <p:nvPr/>
        </p:nvSpPr>
        <p:spPr bwMode="auto">
          <a:xfrm>
            <a:off x="1219200" y="39973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57" name="Rectangle 8"/>
          <p:cNvSpPr>
            <a:spLocks noChangeArrowheads="1"/>
          </p:cNvSpPr>
          <p:nvPr/>
        </p:nvSpPr>
        <p:spPr bwMode="auto">
          <a:xfrm>
            <a:off x="1219200" y="48355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6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58" name="Oval 9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59" name="Oval 10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0" name="Oval 11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1" name="Oval 12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2" name="Oval 13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3" name="Rectangle 14"/>
          <p:cNvSpPr>
            <a:spLocks noChangeArrowheads="1"/>
          </p:cNvSpPr>
          <p:nvPr/>
        </p:nvSpPr>
        <p:spPr bwMode="auto">
          <a:xfrm>
            <a:off x="7239000" y="1484313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전공필수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4" name="Rectangle 15"/>
          <p:cNvSpPr>
            <a:spLocks noChangeArrowheads="1"/>
          </p:cNvSpPr>
          <p:nvPr/>
        </p:nvSpPr>
        <p:spPr bwMode="auto">
          <a:xfrm>
            <a:off x="7239000" y="21717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전공선택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5" name="Rectangle 16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666" name="Line 17"/>
          <p:cNvSpPr>
            <a:spLocks noChangeShapeType="1"/>
          </p:cNvSpPr>
          <p:nvPr/>
        </p:nvSpPr>
        <p:spPr bwMode="auto">
          <a:xfrm flipH="1" flipV="1">
            <a:off x="1905000" y="1319213"/>
            <a:ext cx="914400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67" name="Line 18"/>
          <p:cNvSpPr>
            <a:spLocks noChangeShapeType="1"/>
          </p:cNvSpPr>
          <p:nvPr/>
        </p:nvSpPr>
        <p:spPr bwMode="auto">
          <a:xfrm flipH="1">
            <a:off x="1905000" y="1925638"/>
            <a:ext cx="914400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68" name="Line 19"/>
          <p:cNvSpPr>
            <a:spLocks noChangeShapeType="1"/>
          </p:cNvSpPr>
          <p:nvPr/>
        </p:nvSpPr>
        <p:spPr bwMode="auto">
          <a:xfrm flipH="1">
            <a:off x="1873250" y="3505200"/>
            <a:ext cx="94615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69" name="Line 20"/>
          <p:cNvSpPr>
            <a:spLocks noChangeShapeType="1"/>
          </p:cNvSpPr>
          <p:nvPr/>
        </p:nvSpPr>
        <p:spPr bwMode="auto">
          <a:xfrm flipH="1">
            <a:off x="1903413" y="3733800"/>
            <a:ext cx="992187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0" name="Line 21"/>
          <p:cNvSpPr>
            <a:spLocks noChangeShapeType="1"/>
          </p:cNvSpPr>
          <p:nvPr/>
        </p:nvSpPr>
        <p:spPr bwMode="auto">
          <a:xfrm flipH="1">
            <a:off x="1903413" y="4876800"/>
            <a:ext cx="915987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1" name="Line 22"/>
          <p:cNvSpPr>
            <a:spLocks noChangeShapeType="1"/>
          </p:cNvSpPr>
          <p:nvPr/>
        </p:nvSpPr>
        <p:spPr bwMode="auto">
          <a:xfrm flipV="1">
            <a:off x="6400800" y="1809750"/>
            <a:ext cx="8064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2" name="Line 23"/>
          <p:cNvSpPr>
            <a:spLocks noChangeShapeType="1"/>
          </p:cNvSpPr>
          <p:nvPr/>
        </p:nvSpPr>
        <p:spPr bwMode="auto">
          <a:xfrm>
            <a:off x="6400800" y="2540000"/>
            <a:ext cx="835025" cy="687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3" name="Line 24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4" name="Line 25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5" name="Line 26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6" name="Freeform 27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7" name="Line 28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8" name="Line 29"/>
          <p:cNvSpPr>
            <a:spLocks noChangeShapeType="1"/>
          </p:cNvSpPr>
          <p:nvPr/>
        </p:nvSpPr>
        <p:spPr bwMode="auto">
          <a:xfrm flipV="1">
            <a:off x="4003675" y="2590800"/>
            <a:ext cx="1254125" cy="206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79" name="Line 30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80" name="Line 31"/>
          <p:cNvSpPr>
            <a:spLocks noChangeShapeType="1"/>
          </p:cNvSpPr>
          <p:nvPr/>
        </p:nvSpPr>
        <p:spPr bwMode="auto">
          <a:xfrm flipV="1">
            <a:off x="4173538" y="4278313"/>
            <a:ext cx="1119187" cy="627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681" name="Rectangle 37"/>
          <p:cNvSpPr>
            <a:spLocks noChangeArrowheads="1"/>
          </p:cNvSpPr>
          <p:nvPr/>
        </p:nvSpPr>
        <p:spPr bwMode="auto">
          <a:xfrm>
            <a:off x="534988" y="103028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5682" name="Line 38"/>
          <p:cNvSpPr>
            <a:spLocks noChangeShapeType="1"/>
          </p:cNvSpPr>
          <p:nvPr/>
        </p:nvSpPr>
        <p:spPr bwMode="auto">
          <a:xfrm flipH="1">
            <a:off x="966788" y="12573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83" name="Rectangle 39"/>
          <p:cNvSpPr>
            <a:spLocks noChangeArrowheads="1"/>
          </p:cNvSpPr>
          <p:nvPr/>
        </p:nvSpPr>
        <p:spPr bwMode="auto">
          <a:xfrm>
            <a:off x="539750" y="173513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5684" name="Line 40"/>
          <p:cNvSpPr>
            <a:spLocks noChangeShapeType="1"/>
          </p:cNvSpPr>
          <p:nvPr/>
        </p:nvSpPr>
        <p:spPr bwMode="auto">
          <a:xfrm flipH="1">
            <a:off x="971550" y="19621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85" name="Rectangle 41"/>
          <p:cNvSpPr>
            <a:spLocks noChangeArrowheads="1"/>
          </p:cNvSpPr>
          <p:nvPr/>
        </p:nvSpPr>
        <p:spPr bwMode="auto">
          <a:xfrm>
            <a:off x="539750" y="3414713"/>
            <a:ext cx="501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55686" name="Line 42"/>
          <p:cNvSpPr>
            <a:spLocks noChangeShapeType="1"/>
          </p:cNvSpPr>
          <p:nvPr/>
        </p:nvSpPr>
        <p:spPr bwMode="auto">
          <a:xfrm flipH="1">
            <a:off x="971550" y="36449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87" name="Rectangle 43"/>
          <p:cNvSpPr>
            <a:spLocks noChangeArrowheads="1"/>
          </p:cNvSpPr>
          <p:nvPr/>
        </p:nvSpPr>
        <p:spPr bwMode="auto">
          <a:xfrm>
            <a:off x="539750" y="4048125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55688" name="Line 44"/>
          <p:cNvSpPr>
            <a:spLocks noChangeShapeType="1"/>
          </p:cNvSpPr>
          <p:nvPr/>
        </p:nvSpPr>
        <p:spPr bwMode="auto">
          <a:xfrm flipH="1">
            <a:off x="971550" y="427831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89" name="Rectangle 45"/>
          <p:cNvSpPr>
            <a:spLocks noChangeArrowheads="1"/>
          </p:cNvSpPr>
          <p:nvPr/>
        </p:nvSpPr>
        <p:spPr bwMode="auto">
          <a:xfrm>
            <a:off x="539750" y="4905375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55690" name="Line 46"/>
          <p:cNvSpPr>
            <a:spLocks noChangeShapeType="1"/>
          </p:cNvSpPr>
          <p:nvPr/>
        </p:nvSpPr>
        <p:spPr bwMode="auto">
          <a:xfrm flipH="1">
            <a:off x="971550" y="51355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91" name="Rectangle 31"/>
          <p:cNvSpPr>
            <a:spLocks noChangeArrowheads="1"/>
          </p:cNvSpPr>
          <p:nvPr/>
        </p:nvSpPr>
        <p:spPr bwMode="auto">
          <a:xfrm>
            <a:off x="8094663" y="158273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5692" name="Line 32"/>
          <p:cNvSpPr>
            <a:spLocks noChangeShapeType="1"/>
          </p:cNvSpPr>
          <p:nvPr/>
        </p:nvSpPr>
        <p:spPr bwMode="auto">
          <a:xfrm flipH="1">
            <a:off x="7956550" y="18097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93" name="Rectangle 33"/>
          <p:cNvSpPr>
            <a:spLocks noChangeArrowheads="1"/>
          </p:cNvSpPr>
          <p:nvPr/>
        </p:nvSpPr>
        <p:spPr bwMode="auto">
          <a:xfrm>
            <a:off x="8094663" y="223043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55694" name="Line 34"/>
          <p:cNvSpPr>
            <a:spLocks noChangeShapeType="1"/>
          </p:cNvSpPr>
          <p:nvPr/>
        </p:nvSpPr>
        <p:spPr bwMode="auto">
          <a:xfrm flipH="1">
            <a:off x="7956550" y="24574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95" name="Rectangle 35"/>
          <p:cNvSpPr>
            <a:spLocks noChangeArrowheads="1"/>
          </p:cNvSpPr>
          <p:nvPr/>
        </p:nvSpPr>
        <p:spPr bwMode="auto">
          <a:xfrm>
            <a:off x="8094663" y="3797300"/>
            <a:ext cx="500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5696" name="Line 36"/>
          <p:cNvSpPr>
            <a:spLocks noChangeShapeType="1"/>
          </p:cNvSpPr>
          <p:nvPr/>
        </p:nvSpPr>
        <p:spPr bwMode="auto">
          <a:xfrm flipH="1">
            <a:off x="7956550" y="402431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697" name="Rectangle 47"/>
          <p:cNvSpPr>
            <a:spLocks noChangeArrowheads="1"/>
          </p:cNvSpPr>
          <p:nvPr/>
        </p:nvSpPr>
        <p:spPr bwMode="auto">
          <a:xfrm>
            <a:off x="5575300" y="143192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5698" name="Rectangle 48"/>
          <p:cNvSpPr>
            <a:spLocks noChangeArrowheads="1"/>
          </p:cNvSpPr>
          <p:nvPr/>
        </p:nvSpPr>
        <p:spPr bwMode="auto">
          <a:xfrm>
            <a:off x="5627688" y="452278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5699" name="Line 49"/>
          <p:cNvSpPr>
            <a:spLocks noChangeShapeType="1"/>
          </p:cNvSpPr>
          <p:nvPr/>
        </p:nvSpPr>
        <p:spPr bwMode="auto">
          <a:xfrm flipV="1">
            <a:off x="5805488" y="434657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700" name="Line 50"/>
          <p:cNvSpPr>
            <a:spLocks noChangeShapeType="1"/>
          </p:cNvSpPr>
          <p:nvPr/>
        </p:nvSpPr>
        <p:spPr bwMode="auto">
          <a:xfrm flipV="1">
            <a:off x="5776913" y="182086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701" name="Text Box 73"/>
          <p:cNvSpPr txBox="1">
            <a:spLocks noChangeArrowheads="1"/>
          </p:cNvSpPr>
          <p:nvPr/>
        </p:nvSpPr>
        <p:spPr bwMode="auto">
          <a:xfrm>
            <a:off x="2339975" y="1341438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5702" name="Text Box 74"/>
          <p:cNvSpPr txBox="1">
            <a:spLocks noChangeArrowheads="1"/>
          </p:cNvSpPr>
          <p:nvPr/>
        </p:nvSpPr>
        <p:spPr bwMode="auto">
          <a:xfrm>
            <a:off x="2484438" y="3176588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5703" name="Text Box 75"/>
          <p:cNvSpPr txBox="1">
            <a:spLocks noChangeArrowheads="1"/>
          </p:cNvSpPr>
          <p:nvPr/>
        </p:nvSpPr>
        <p:spPr bwMode="auto">
          <a:xfrm>
            <a:off x="2197100" y="4652963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5704" name="Text Box 76"/>
          <p:cNvSpPr txBox="1">
            <a:spLocks noChangeArrowheads="1"/>
          </p:cNvSpPr>
          <p:nvPr/>
        </p:nvSpPr>
        <p:spPr bwMode="auto">
          <a:xfrm>
            <a:off x="6659563" y="1508125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5705" name="Text Box 77"/>
          <p:cNvSpPr txBox="1">
            <a:spLocks noChangeArrowheads="1"/>
          </p:cNvSpPr>
          <p:nvPr/>
        </p:nvSpPr>
        <p:spPr bwMode="auto">
          <a:xfrm>
            <a:off x="6659563" y="3679825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5706" name="Text Box 74"/>
          <p:cNvSpPr txBox="1">
            <a:spLocks noChangeArrowheads="1"/>
          </p:cNvSpPr>
          <p:nvPr/>
        </p:nvSpPr>
        <p:spPr bwMode="auto">
          <a:xfrm>
            <a:off x="450850" y="4689475"/>
            <a:ext cx="287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155707" name="Text Box 75"/>
          <p:cNvSpPr txBox="1">
            <a:spLocks noChangeArrowheads="1"/>
          </p:cNvSpPr>
          <p:nvPr/>
        </p:nvSpPr>
        <p:spPr bwMode="auto">
          <a:xfrm>
            <a:off x="8388350" y="3608388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27763" y="981075"/>
            <a:ext cx="27368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r>
              <a:rPr lang="ko-KR" altLang="en-US" sz="2000" b="0" dirty="0">
                <a:solidFill>
                  <a:srgbClr val="FF0000"/>
                </a:solidFill>
                <a:latin typeface="+mn-ea"/>
                <a:ea typeface="+mn-ea"/>
              </a:rPr>
              <a:t>잠재변수의 측정단위 규정</a:t>
            </a:r>
          </a:p>
        </p:txBody>
      </p:sp>
      <p:sp>
        <p:nvSpPr>
          <p:cNvPr id="155709" name="자유형 60"/>
          <p:cNvSpPr>
            <a:spLocks/>
          </p:cNvSpPr>
          <p:nvPr/>
        </p:nvSpPr>
        <p:spPr bwMode="auto">
          <a:xfrm>
            <a:off x="6354763" y="1276350"/>
            <a:ext cx="304800" cy="485775"/>
          </a:xfrm>
          <a:custGeom>
            <a:avLst/>
            <a:gdLst>
              <a:gd name="T0" fmla="*/ 8187 w 365184"/>
              <a:gd name="T1" fmla="*/ 3532 h 621102"/>
              <a:gd name="T2" fmla="*/ 838 w 365184"/>
              <a:gd name="T3" fmla="*/ 2110 h 621102"/>
              <a:gd name="T4" fmla="*/ 3158 w 365184"/>
              <a:gd name="T5" fmla="*/ 0 h 621102"/>
              <a:gd name="T6" fmla="*/ 0 60000 65536"/>
              <a:gd name="T7" fmla="*/ 0 60000 65536"/>
              <a:gd name="T8" fmla="*/ 0 60000 65536"/>
              <a:gd name="T9" fmla="*/ 0 w 365184"/>
              <a:gd name="T10" fmla="*/ 0 h 621102"/>
              <a:gd name="T11" fmla="*/ 365184 w 365184"/>
              <a:gd name="T12" fmla="*/ 621102 h 62110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5184" h="621102">
                <a:moveTo>
                  <a:pt x="365184" y="621102"/>
                </a:moveTo>
                <a:cubicBezTo>
                  <a:pt x="219973" y="547777"/>
                  <a:pt x="74762" y="474453"/>
                  <a:pt x="37381" y="370936"/>
                </a:cubicBezTo>
                <a:cubicBezTo>
                  <a:pt x="0" y="267419"/>
                  <a:pt x="70449" y="133709"/>
                  <a:pt x="140898" y="0"/>
                </a:cubicBezTo>
              </a:path>
            </a:pathLst>
          </a:custGeom>
          <a:noFill/>
          <a:ln w="25400" cap="rnd" algn="ctr">
            <a:solidFill>
              <a:srgbClr val="7030A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227763" y="4724400"/>
            <a:ext cx="2736850" cy="4016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r>
              <a:rPr lang="ko-KR" altLang="en-US" sz="2000" b="0" dirty="0">
                <a:solidFill>
                  <a:srgbClr val="FF0000"/>
                </a:solidFill>
                <a:latin typeface="+mn-ea"/>
                <a:ea typeface="+mn-ea"/>
              </a:rPr>
              <a:t>단일 지시자 문제</a:t>
            </a:r>
          </a:p>
        </p:txBody>
      </p:sp>
      <p:sp>
        <p:nvSpPr>
          <p:cNvPr id="155711" name="자유형 63"/>
          <p:cNvSpPr>
            <a:spLocks/>
          </p:cNvSpPr>
          <p:nvPr/>
        </p:nvSpPr>
        <p:spPr bwMode="auto">
          <a:xfrm>
            <a:off x="8686800" y="3941763"/>
            <a:ext cx="157163" cy="785812"/>
          </a:xfrm>
          <a:custGeom>
            <a:avLst/>
            <a:gdLst>
              <a:gd name="T0" fmla="*/ 0 w 156713"/>
              <a:gd name="T1" fmla="*/ 0 h 785003"/>
              <a:gd name="T2" fmla="*/ 171667 w 156713"/>
              <a:gd name="T3" fmla="*/ 357724 h 785003"/>
              <a:gd name="T4" fmla="*/ 9536 w 156713"/>
              <a:gd name="T5" fmla="*/ 813821 h 785003"/>
              <a:gd name="T6" fmla="*/ 0 60000 65536"/>
              <a:gd name="T7" fmla="*/ 0 60000 65536"/>
              <a:gd name="T8" fmla="*/ 0 60000 65536"/>
              <a:gd name="T9" fmla="*/ 0 w 156713"/>
              <a:gd name="T10" fmla="*/ 0 h 785003"/>
              <a:gd name="T11" fmla="*/ 156713 w 156713"/>
              <a:gd name="T12" fmla="*/ 785003 h 7850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6713" h="785003">
                <a:moveTo>
                  <a:pt x="0" y="0"/>
                </a:moveTo>
                <a:cubicBezTo>
                  <a:pt x="76918" y="107111"/>
                  <a:pt x="153837" y="214222"/>
                  <a:pt x="155275" y="345056"/>
                </a:cubicBezTo>
                <a:cubicBezTo>
                  <a:pt x="156713" y="475890"/>
                  <a:pt x="82669" y="630446"/>
                  <a:pt x="8626" y="785003"/>
                </a:cubicBezTo>
              </a:path>
            </a:pathLst>
          </a:custGeom>
          <a:noFill/>
          <a:ln w="25400" cap="rnd" algn="ctr">
            <a:solidFill>
              <a:srgbClr val="7030A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712" name="Rectangle 5"/>
          <p:cNvSpPr>
            <a:spLocks noChangeArrowheads="1"/>
          </p:cNvSpPr>
          <p:nvPr/>
        </p:nvSpPr>
        <p:spPr bwMode="auto">
          <a:xfrm>
            <a:off x="1222375" y="23495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한문점수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713" name="Rectangle 39"/>
          <p:cNvSpPr>
            <a:spLocks noChangeArrowheads="1"/>
          </p:cNvSpPr>
          <p:nvPr/>
        </p:nvSpPr>
        <p:spPr bwMode="auto">
          <a:xfrm>
            <a:off x="542925" y="2414588"/>
            <a:ext cx="501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55714" name="Line 40"/>
          <p:cNvSpPr>
            <a:spLocks noChangeShapeType="1"/>
          </p:cNvSpPr>
          <p:nvPr/>
        </p:nvSpPr>
        <p:spPr bwMode="auto">
          <a:xfrm flipH="1">
            <a:off x="974725" y="26447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715" name="Rectangle 15"/>
          <p:cNvSpPr>
            <a:spLocks noChangeArrowheads="1"/>
          </p:cNvSpPr>
          <p:nvPr/>
        </p:nvSpPr>
        <p:spPr bwMode="auto">
          <a:xfrm>
            <a:off x="7235825" y="2852738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5716" name="Rectangle 33"/>
          <p:cNvSpPr>
            <a:spLocks noChangeArrowheads="1"/>
          </p:cNvSpPr>
          <p:nvPr/>
        </p:nvSpPr>
        <p:spPr bwMode="auto">
          <a:xfrm>
            <a:off x="8091488" y="2908300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55717" name="Line 34"/>
          <p:cNvSpPr>
            <a:spLocks noChangeShapeType="1"/>
          </p:cNvSpPr>
          <p:nvPr/>
        </p:nvSpPr>
        <p:spPr bwMode="auto">
          <a:xfrm flipH="1">
            <a:off x="7953375" y="31384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5718" name="Line 18"/>
          <p:cNvSpPr>
            <a:spLocks noChangeShapeType="1"/>
          </p:cNvSpPr>
          <p:nvPr/>
        </p:nvSpPr>
        <p:spPr bwMode="auto">
          <a:xfrm flipH="1">
            <a:off x="1903413" y="2043113"/>
            <a:ext cx="992187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5719" name="Line 23"/>
          <p:cNvSpPr>
            <a:spLocks noChangeShapeType="1"/>
          </p:cNvSpPr>
          <p:nvPr/>
        </p:nvSpPr>
        <p:spPr bwMode="auto">
          <a:xfrm>
            <a:off x="6508750" y="2357438"/>
            <a:ext cx="698500" cy="138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8067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052513"/>
            <a:ext cx="7613650" cy="5184775"/>
          </a:xfrm>
        </p:spPr>
      </p:pic>
      <p:sp>
        <p:nvSpPr>
          <p:cNvPr id="15667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《</a:t>
            </a:r>
            <a:r>
              <a:rPr lang="ko-KR" altLang="en-US" dirty="0"/>
              <a:t>사례</a:t>
            </a:r>
            <a:r>
              <a:rPr lang="en-US" altLang="ko-KR" dirty="0"/>
              <a:t>》</a:t>
            </a:r>
            <a:r>
              <a:rPr lang="ko-KR" altLang="en-US" dirty="0"/>
              <a:t>경로도 작성</a:t>
            </a:r>
          </a:p>
        </p:txBody>
      </p:sp>
      <p:sp>
        <p:nvSpPr>
          <p:cNvPr id="1566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E5F9A56-E7E6-4219-884C-3EBCA4B55A5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56677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6678" name="모서리가 둥근 직사각형 41"/>
          <p:cNvSpPr>
            <a:spLocks noChangeArrowheads="1"/>
          </p:cNvSpPr>
          <p:nvPr/>
        </p:nvSpPr>
        <p:spPr bwMode="auto">
          <a:xfrm>
            <a:off x="6473825" y="5630863"/>
            <a:ext cx="18430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Jobsatis_A.amw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780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DA7F497-8E58-422B-8B29-DA9A6AC31EB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6.3 </a:t>
            </a:r>
            <a:r>
              <a:rPr lang="ko-KR" altLang="en-US" dirty="0"/>
              <a:t>잠재변수에 대한 측정단위의 규정</a:t>
            </a: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00125"/>
            <a:ext cx="7742237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solidFill>
                  <a:schemeClr val="tx1"/>
                </a:solidFill>
              </a:rPr>
              <a:t>잠재변수는 관찰되지 않고 구성된 개념을 나타내고 있으므로 정해진 척도</a:t>
            </a:r>
            <a:r>
              <a:rPr lang="en-US" altLang="ko-KR" sz="1800">
                <a:solidFill>
                  <a:schemeClr val="tx1"/>
                </a:solidFill>
              </a:rPr>
              <a:t>(scale)</a:t>
            </a:r>
            <a:r>
              <a:rPr lang="ko-KR" altLang="en-US" sz="1800">
                <a:solidFill>
                  <a:schemeClr val="tx1"/>
                </a:solidFill>
              </a:rPr>
              <a:t>를 가지고 있지 않으며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자존심 또는 심리적 고통 등과 같이 척도의 수준이 애매모호한 경우가 대부분이다</a:t>
            </a:r>
            <a:r>
              <a:rPr lang="en-US" altLang="ko-KR" sz="1800">
                <a:solidFill>
                  <a:schemeClr val="tx1"/>
                </a:solidFill>
              </a:rPr>
              <a:t>.  </a:t>
            </a:r>
          </a:p>
          <a:p>
            <a:pPr lvl="4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solidFill>
                  <a:schemeClr val="tx1"/>
                </a:solidFill>
              </a:rPr>
              <a:t>그러나 잠재변수와 인과변수들간의 관계를 적절히 파악하기 위해 특히 모수행렬들의 원소들이 가지는 의미를 해석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비교하기 위해서는 잠재변수들에 대한 측정단위가 규정되어야 할 필요가 있다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</a:p>
          <a:p>
            <a:pPr lvl="4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solidFill>
                  <a:schemeClr val="tx1"/>
                </a:solidFill>
              </a:rPr>
              <a:t>잠재변수의 단위를 고정시키기 위해 측정모형의 일부 모수를 특정값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보통 </a:t>
            </a:r>
            <a:r>
              <a:rPr lang="en-US" altLang="ko-KR" sz="1800">
                <a:solidFill>
                  <a:schemeClr val="tx1"/>
                </a:solidFill>
              </a:rPr>
              <a:t>1)</a:t>
            </a:r>
            <a:r>
              <a:rPr lang="ko-KR" altLang="en-US" sz="1800">
                <a:solidFill>
                  <a:schemeClr val="tx1"/>
                </a:solidFill>
              </a:rPr>
              <a:t>으로 고정시키거나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잠재변수의 분산을 특정값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보통 </a:t>
            </a:r>
            <a:r>
              <a:rPr lang="en-US" altLang="ko-KR" sz="1800">
                <a:solidFill>
                  <a:schemeClr val="tx1"/>
                </a:solidFill>
              </a:rPr>
              <a:t>1)</a:t>
            </a:r>
            <a:r>
              <a:rPr lang="ko-KR" altLang="en-US" sz="1800">
                <a:solidFill>
                  <a:schemeClr val="tx1"/>
                </a:solidFill>
              </a:rPr>
              <a:t>으로 규정하는 방법 등이 사용된다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</a:p>
          <a:p>
            <a:pPr lvl="4"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sz="1000"/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solidFill>
                  <a:schemeClr val="tx1"/>
                </a:solidFill>
              </a:rPr>
              <a:t>이와 같은 모수행렬 원소에 대한 제약은 모형식별의 문제 및 추정의 수치해석적 문제와 관련을 가지고 있다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045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구조방정식모형의 유형</a:t>
            </a:r>
          </a:p>
        </p:txBody>
      </p:sp>
      <p:sp>
        <p:nvSpPr>
          <p:cNvPr id="1536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07DDF2B-C7FB-49C6-905D-F43CD2F11C8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5364" name="Picture 2" descr="L:\HCKang\책쓰기\SAS다변량분석\그림파일\파일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000125"/>
            <a:ext cx="6635750" cy="5141913"/>
          </a:xfrm>
        </p:spPr>
      </p:pic>
      <p:sp>
        <p:nvSpPr>
          <p:cNvPr id="15365" name="타원 5"/>
          <p:cNvSpPr>
            <a:spLocks noChangeArrowheads="1"/>
          </p:cNvSpPr>
          <p:nvPr/>
        </p:nvSpPr>
        <p:spPr bwMode="auto">
          <a:xfrm>
            <a:off x="1571625" y="1541463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66" name="타원 5"/>
          <p:cNvSpPr>
            <a:spLocks noChangeArrowheads="1"/>
          </p:cNvSpPr>
          <p:nvPr/>
        </p:nvSpPr>
        <p:spPr bwMode="auto">
          <a:xfrm>
            <a:off x="1571625" y="237807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67" name="타원 5"/>
          <p:cNvSpPr>
            <a:spLocks noChangeArrowheads="1"/>
          </p:cNvSpPr>
          <p:nvPr/>
        </p:nvSpPr>
        <p:spPr bwMode="auto">
          <a:xfrm>
            <a:off x="1571625" y="344963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68" name="타원 5"/>
          <p:cNvSpPr>
            <a:spLocks noChangeArrowheads="1"/>
          </p:cNvSpPr>
          <p:nvPr/>
        </p:nvSpPr>
        <p:spPr bwMode="auto">
          <a:xfrm>
            <a:off x="1592263" y="43275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69" name="타원 5"/>
          <p:cNvSpPr>
            <a:spLocks noChangeArrowheads="1"/>
          </p:cNvSpPr>
          <p:nvPr/>
        </p:nvSpPr>
        <p:spPr bwMode="auto">
          <a:xfrm>
            <a:off x="1592263" y="537845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0" name="타원 5"/>
          <p:cNvSpPr>
            <a:spLocks noChangeArrowheads="1"/>
          </p:cNvSpPr>
          <p:nvPr/>
        </p:nvSpPr>
        <p:spPr bwMode="auto">
          <a:xfrm>
            <a:off x="5295900" y="207327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1" name="타원 5"/>
          <p:cNvSpPr>
            <a:spLocks noChangeArrowheads="1"/>
          </p:cNvSpPr>
          <p:nvPr/>
        </p:nvSpPr>
        <p:spPr bwMode="auto">
          <a:xfrm>
            <a:off x="5357813" y="526573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2" name="타원 5"/>
          <p:cNvSpPr>
            <a:spLocks noChangeArrowheads="1"/>
          </p:cNvSpPr>
          <p:nvPr/>
        </p:nvSpPr>
        <p:spPr bwMode="auto">
          <a:xfrm>
            <a:off x="7521575" y="232727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3" name="타원 5"/>
          <p:cNvSpPr>
            <a:spLocks noChangeArrowheads="1"/>
          </p:cNvSpPr>
          <p:nvPr/>
        </p:nvSpPr>
        <p:spPr bwMode="auto">
          <a:xfrm>
            <a:off x="7515225" y="3205163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4" name="타원 5"/>
          <p:cNvSpPr>
            <a:spLocks noChangeArrowheads="1"/>
          </p:cNvSpPr>
          <p:nvPr/>
        </p:nvSpPr>
        <p:spPr bwMode="auto">
          <a:xfrm>
            <a:off x="7542213" y="445928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5" name="TextBox 14"/>
          <p:cNvSpPr txBox="1">
            <a:spLocks noChangeArrowheads="1"/>
          </p:cNvSpPr>
          <p:nvPr/>
        </p:nvSpPr>
        <p:spPr bwMode="auto">
          <a:xfrm>
            <a:off x="4786313" y="1000125"/>
            <a:ext cx="3643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측정변수</a:t>
            </a:r>
            <a:r>
              <a:rPr lang="en-US" altLang="ko-KR" sz="18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(Measurement Variable)</a:t>
            </a:r>
            <a:endParaRPr lang="ko-KR" altLang="en-US" sz="18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376" name="TextBox 7"/>
          <p:cNvSpPr txBox="1">
            <a:spLocks noChangeArrowheads="1"/>
          </p:cNvSpPr>
          <p:nvPr/>
        </p:nvSpPr>
        <p:spPr bwMode="auto">
          <a:xfrm>
            <a:off x="3214688" y="5916613"/>
            <a:ext cx="2643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Full LISREL Model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56139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9479DC9-1E5E-42FF-9A32-099062FF9A9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  <a:ln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ko-KR" dirty="0"/>
              <a:t>6.4 </a:t>
            </a:r>
            <a:r>
              <a:rPr lang="ko-KR" altLang="en-US" dirty="0"/>
              <a:t>단일 지시자 문제</a:t>
            </a:r>
            <a:endParaRPr lang="en-US" altLang="ko-KR" dirty="0"/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1219200" y="98107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국어점수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1219200" y="166687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영어점수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1219200" y="33242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27" name="Rectangle 7"/>
          <p:cNvSpPr>
            <a:spLocks noChangeArrowheads="1"/>
          </p:cNvSpPr>
          <p:nvPr/>
        </p:nvSpPr>
        <p:spPr bwMode="auto">
          <a:xfrm>
            <a:off x="1219200" y="39973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과학점수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5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28" name="Rectangle 8"/>
          <p:cNvSpPr>
            <a:spLocks noChangeArrowheads="1"/>
          </p:cNvSpPr>
          <p:nvPr/>
        </p:nvSpPr>
        <p:spPr bwMode="auto">
          <a:xfrm>
            <a:off x="1219200" y="4835525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b="0">
                <a:solidFill>
                  <a:schemeClr val="tx1"/>
                </a:solidFill>
              </a:rPr>
              <a:t>IQ</a:t>
            </a:r>
            <a:r>
              <a:rPr lang="ko-KR" altLang="en-US" sz="1400" b="0">
                <a:solidFill>
                  <a:schemeClr val="tx1"/>
                </a:solidFill>
              </a:rPr>
              <a:t>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6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29" name="Oval 9"/>
          <p:cNvSpPr>
            <a:spLocks noChangeArrowheads="1"/>
          </p:cNvSpPr>
          <p:nvPr/>
        </p:nvSpPr>
        <p:spPr bwMode="auto">
          <a:xfrm>
            <a:off x="2819400" y="16002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언어능력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0" name="Oval 10"/>
          <p:cNvSpPr>
            <a:spLocks noChangeArrowheads="1"/>
          </p:cNvSpPr>
          <p:nvPr/>
        </p:nvSpPr>
        <p:spPr bwMode="auto">
          <a:xfrm>
            <a:off x="2819400" y="32766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수리능력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1" name="Oval 11"/>
          <p:cNvSpPr>
            <a:spLocks noChangeArrowheads="1"/>
          </p:cNvSpPr>
          <p:nvPr/>
        </p:nvSpPr>
        <p:spPr bwMode="auto">
          <a:xfrm>
            <a:off x="2819400" y="45720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지능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b="0" i="1">
                <a:solidFill>
                  <a:schemeClr val="tx1"/>
                </a:solidFill>
                <a:sym typeface="Symbol" panose="05050102010706020507" pitchFamily="18" charset="2"/>
              </a:rPr>
              <a:t>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2" name="Oval 12"/>
          <p:cNvSpPr>
            <a:spLocks noChangeArrowheads="1"/>
          </p:cNvSpPr>
          <p:nvPr/>
        </p:nvSpPr>
        <p:spPr bwMode="auto">
          <a:xfrm>
            <a:off x="5105400" y="20574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대학의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3" name="Oval 13"/>
          <p:cNvSpPr>
            <a:spLocks noChangeArrowheads="1"/>
          </p:cNvSpPr>
          <p:nvPr/>
        </p:nvSpPr>
        <p:spPr bwMode="auto">
          <a:xfrm>
            <a:off x="5105400" y="3733800"/>
            <a:ext cx="13716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입학시 학습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  <a:sym typeface="Symbol" panose="05050102010706020507" pitchFamily="18" charset="2"/>
              </a:rPr>
              <a:t>능력</a:t>
            </a:r>
            <a:r>
              <a:rPr lang="ko-KR" altLang="en-US" sz="1400" b="0" i="1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(</a:t>
            </a:r>
            <a:r>
              <a:rPr lang="en-US" altLang="ko-KR" b="0" i="1">
                <a:solidFill>
                  <a:schemeClr val="tx1"/>
                </a:solidFill>
                <a:sym typeface="Symbol" panose="05050102010706020507" pitchFamily="18" charset="2"/>
              </a:rPr>
              <a:t></a:t>
            </a:r>
            <a:r>
              <a:rPr lang="en-US" altLang="ko-KR" b="0" baseline="-2500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en-US" altLang="ko-KR" b="0">
                <a:solidFill>
                  <a:schemeClr val="tx1"/>
                </a:solidFill>
                <a:sym typeface="Symbol" panose="05050102010706020507" pitchFamily="18" charset="2"/>
              </a:rPr>
              <a:t>)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4" name="Rectangle 14"/>
          <p:cNvSpPr>
            <a:spLocks noChangeArrowheads="1"/>
          </p:cNvSpPr>
          <p:nvPr/>
        </p:nvSpPr>
        <p:spPr bwMode="auto">
          <a:xfrm>
            <a:off x="7239000" y="1484313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전공필수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2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5" name="Rectangle 15"/>
          <p:cNvSpPr>
            <a:spLocks noChangeArrowheads="1"/>
          </p:cNvSpPr>
          <p:nvPr/>
        </p:nvSpPr>
        <p:spPr bwMode="auto">
          <a:xfrm>
            <a:off x="7239000" y="21717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전공선택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6" name="Rectangle 16"/>
          <p:cNvSpPr>
            <a:spLocks noChangeArrowheads="1"/>
          </p:cNvSpPr>
          <p:nvPr/>
        </p:nvSpPr>
        <p:spPr bwMode="auto">
          <a:xfrm>
            <a:off x="7239000" y="37338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수능성적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1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37" name="Line 17"/>
          <p:cNvSpPr>
            <a:spLocks noChangeShapeType="1"/>
          </p:cNvSpPr>
          <p:nvPr/>
        </p:nvSpPr>
        <p:spPr bwMode="auto">
          <a:xfrm flipH="1" flipV="1">
            <a:off x="1905000" y="1319213"/>
            <a:ext cx="914400" cy="509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38" name="Line 18"/>
          <p:cNvSpPr>
            <a:spLocks noChangeShapeType="1"/>
          </p:cNvSpPr>
          <p:nvPr/>
        </p:nvSpPr>
        <p:spPr bwMode="auto">
          <a:xfrm flipH="1">
            <a:off x="1905000" y="1925638"/>
            <a:ext cx="914400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39" name="Line 19"/>
          <p:cNvSpPr>
            <a:spLocks noChangeShapeType="1"/>
          </p:cNvSpPr>
          <p:nvPr/>
        </p:nvSpPr>
        <p:spPr bwMode="auto">
          <a:xfrm flipH="1">
            <a:off x="1873250" y="3505200"/>
            <a:ext cx="946150" cy="147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0" name="Line 20"/>
          <p:cNvSpPr>
            <a:spLocks noChangeShapeType="1"/>
          </p:cNvSpPr>
          <p:nvPr/>
        </p:nvSpPr>
        <p:spPr bwMode="auto">
          <a:xfrm flipH="1">
            <a:off x="1903413" y="3733800"/>
            <a:ext cx="992187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1" name="Line 21"/>
          <p:cNvSpPr>
            <a:spLocks noChangeShapeType="1"/>
          </p:cNvSpPr>
          <p:nvPr/>
        </p:nvSpPr>
        <p:spPr bwMode="auto">
          <a:xfrm flipH="1">
            <a:off x="1903413" y="4876800"/>
            <a:ext cx="915987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2" name="Line 22"/>
          <p:cNvSpPr>
            <a:spLocks noChangeShapeType="1"/>
          </p:cNvSpPr>
          <p:nvPr/>
        </p:nvSpPr>
        <p:spPr bwMode="auto">
          <a:xfrm flipV="1">
            <a:off x="6400800" y="19812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3" name="Line 23"/>
          <p:cNvSpPr>
            <a:spLocks noChangeShapeType="1"/>
          </p:cNvSpPr>
          <p:nvPr/>
        </p:nvSpPr>
        <p:spPr bwMode="auto">
          <a:xfrm>
            <a:off x="6477000" y="24384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4" name="Line 24"/>
          <p:cNvSpPr>
            <a:spLocks noChangeShapeType="1"/>
          </p:cNvSpPr>
          <p:nvPr/>
        </p:nvSpPr>
        <p:spPr bwMode="auto">
          <a:xfrm>
            <a:off x="6477000" y="4038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5" name="Line 25"/>
          <p:cNvSpPr>
            <a:spLocks noChangeShapeType="1"/>
          </p:cNvSpPr>
          <p:nvPr/>
        </p:nvSpPr>
        <p:spPr bwMode="auto">
          <a:xfrm>
            <a:off x="3505200" y="2209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6" name="Line 26"/>
          <p:cNvSpPr>
            <a:spLocks noChangeShapeType="1"/>
          </p:cNvSpPr>
          <p:nvPr/>
        </p:nvSpPr>
        <p:spPr bwMode="auto">
          <a:xfrm>
            <a:off x="3505200" y="3886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7" name="Freeform 27"/>
          <p:cNvSpPr>
            <a:spLocks/>
          </p:cNvSpPr>
          <p:nvPr/>
        </p:nvSpPr>
        <p:spPr bwMode="auto">
          <a:xfrm>
            <a:off x="2273300" y="2133600"/>
            <a:ext cx="698500" cy="2590800"/>
          </a:xfrm>
          <a:custGeom>
            <a:avLst/>
            <a:gdLst>
              <a:gd name="T0" fmla="*/ 2147483646 w 440"/>
              <a:gd name="T1" fmla="*/ 0 h 1632"/>
              <a:gd name="T2" fmla="*/ 2147483646 w 440"/>
              <a:gd name="T3" fmla="*/ 2147483646 h 1632"/>
              <a:gd name="T4" fmla="*/ 2147483646 w 440"/>
              <a:gd name="T5" fmla="*/ 2147483646 h 1632"/>
              <a:gd name="T6" fmla="*/ 0 60000 65536"/>
              <a:gd name="T7" fmla="*/ 0 60000 65536"/>
              <a:gd name="T8" fmla="*/ 0 60000 65536"/>
              <a:gd name="T9" fmla="*/ 0 w 440"/>
              <a:gd name="T10" fmla="*/ 0 h 1632"/>
              <a:gd name="T11" fmla="*/ 440 w 440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0" h="1632">
                <a:moveTo>
                  <a:pt x="440" y="0"/>
                </a:moveTo>
                <a:cubicBezTo>
                  <a:pt x="228" y="320"/>
                  <a:pt x="16" y="640"/>
                  <a:pt x="8" y="912"/>
                </a:cubicBezTo>
                <a:cubicBezTo>
                  <a:pt x="0" y="1184"/>
                  <a:pt x="196" y="1408"/>
                  <a:pt x="392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8" name="Line 28"/>
          <p:cNvSpPr>
            <a:spLocks noChangeShapeType="1"/>
          </p:cNvSpPr>
          <p:nvPr/>
        </p:nvSpPr>
        <p:spPr bwMode="auto">
          <a:xfrm>
            <a:off x="4191000" y="1905000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49" name="Line 29"/>
          <p:cNvSpPr>
            <a:spLocks noChangeShapeType="1"/>
          </p:cNvSpPr>
          <p:nvPr/>
        </p:nvSpPr>
        <p:spPr bwMode="auto">
          <a:xfrm flipV="1">
            <a:off x="4003675" y="2590800"/>
            <a:ext cx="1254125" cy="206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50" name="Line 30"/>
          <p:cNvSpPr>
            <a:spLocks noChangeShapeType="1"/>
          </p:cNvSpPr>
          <p:nvPr/>
        </p:nvSpPr>
        <p:spPr bwMode="auto">
          <a:xfrm>
            <a:off x="4191000" y="35814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51" name="Line 31"/>
          <p:cNvSpPr>
            <a:spLocks noChangeShapeType="1"/>
          </p:cNvSpPr>
          <p:nvPr/>
        </p:nvSpPr>
        <p:spPr bwMode="auto">
          <a:xfrm flipV="1">
            <a:off x="4173538" y="4278313"/>
            <a:ext cx="1119187" cy="627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8752" name="Rectangle 37"/>
          <p:cNvSpPr>
            <a:spLocks noChangeArrowheads="1"/>
          </p:cNvSpPr>
          <p:nvPr/>
        </p:nvSpPr>
        <p:spPr bwMode="auto">
          <a:xfrm>
            <a:off x="534988" y="103028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8753" name="Line 38"/>
          <p:cNvSpPr>
            <a:spLocks noChangeShapeType="1"/>
          </p:cNvSpPr>
          <p:nvPr/>
        </p:nvSpPr>
        <p:spPr bwMode="auto">
          <a:xfrm flipH="1">
            <a:off x="966788" y="12573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54" name="Rectangle 39"/>
          <p:cNvSpPr>
            <a:spLocks noChangeArrowheads="1"/>
          </p:cNvSpPr>
          <p:nvPr/>
        </p:nvSpPr>
        <p:spPr bwMode="auto">
          <a:xfrm>
            <a:off x="539750" y="1735138"/>
            <a:ext cx="5000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8755" name="Line 40"/>
          <p:cNvSpPr>
            <a:spLocks noChangeShapeType="1"/>
          </p:cNvSpPr>
          <p:nvPr/>
        </p:nvSpPr>
        <p:spPr bwMode="auto">
          <a:xfrm flipH="1">
            <a:off x="971550" y="19621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56" name="Rectangle 41"/>
          <p:cNvSpPr>
            <a:spLocks noChangeArrowheads="1"/>
          </p:cNvSpPr>
          <p:nvPr/>
        </p:nvSpPr>
        <p:spPr bwMode="auto">
          <a:xfrm>
            <a:off x="539750" y="3414713"/>
            <a:ext cx="501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58757" name="Line 42"/>
          <p:cNvSpPr>
            <a:spLocks noChangeShapeType="1"/>
          </p:cNvSpPr>
          <p:nvPr/>
        </p:nvSpPr>
        <p:spPr bwMode="auto">
          <a:xfrm flipH="1">
            <a:off x="971550" y="364490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58" name="Rectangle 43"/>
          <p:cNvSpPr>
            <a:spLocks noChangeArrowheads="1"/>
          </p:cNvSpPr>
          <p:nvPr/>
        </p:nvSpPr>
        <p:spPr bwMode="auto">
          <a:xfrm>
            <a:off x="539750" y="4048125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58759" name="Line 44"/>
          <p:cNvSpPr>
            <a:spLocks noChangeShapeType="1"/>
          </p:cNvSpPr>
          <p:nvPr/>
        </p:nvSpPr>
        <p:spPr bwMode="auto">
          <a:xfrm flipH="1">
            <a:off x="971550" y="427831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60" name="Rectangle 45"/>
          <p:cNvSpPr>
            <a:spLocks noChangeArrowheads="1"/>
          </p:cNvSpPr>
          <p:nvPr/>
        </p:nvSpPr>
        <p:spPr bwMode="auto">
          <a:xfrm>
            <a:off x="539750" y="4905375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olidFill>
                  <a:srgbClr val="FF0000"/>
                </a:solidFill>
                <a:sym typeface="Symbol" panose="05050102010706020507" pitchFamily="18" charset="2"/>
              </a:rPr>
              <a:t>δ</a:t>
            </a:r>
            <a:r>
              <a:rPr lang="en-US" altLang="ko-KR" sz="1800" baseline="-25000">
                <a:solidFill>
                  <a:srgbClr val="FF0000"/>
                </a:solidFill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58761" name="Line 46"/>
          <p:cNvSpPr>
            <a:spLocks noChangeShapeType="1"/>
          </p:cNvSpPr>
          <p:nvPr/>
        </p:nvSpPr>
        <p:spPr bwMode="auto">
          <a:xfrm flipH="1">
            <a:off x="971550" y="513556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62" name="Rectangle 31"/>
          <p:cNvSpPr>
            <a:spLocks noChangeArrowheads="1"/>
          </p:cNvSpPr>
          <p:nvPr/>
        </p:nvSpPr>
        <p:spPr bwMode="auto">
          <a:xfrm>
            <a:off x="8094663" y="158273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8763" name="Line 32"/>
          <p:cNvSpPr>
            <a:spLocks noChangeShapeType="1"/>
          </p:cNvSpPr>
          <p:nvPr/>
        </p:nvSpPr>
        <p:spPr bwMode="auto">
          <a:xfrm flipH="1">
            <a:off x="7956550" y="18097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64" name="Rectangle 33"/>
          <p:cNvSpPr>
            <a:spLocks noChangeArrowheads="1"/>
          </p:cNvSpPr>
          <p:nvPr/>
        </p:nvSpPr>
        <p:spPr bwMode="auto">
          <a:xfrm>
            <a:off x="8094663" y="2230438"/>
            <a:ext cx="500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58765" name="Line 34"/>
          <p:cNvSpPr>
            <a:spLocks noChangeShapeType="1"/>
          </p:cNvSpPr>
          <p:nvPr/>
        </p:nvSpPr>
        <p:spPr bwMode="auto">
          <a:xfrm flipH="1">
            <a:off x="7956550" y="2457450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66" name="Rectangle 35"/>
          <p:cNvSpPr>
            <a:spLocks noChangeArrowheads="1"/>
          </p:cNvSpPr>
          <p:nvPr/>
        </p:nvSpPr>
        <p:spPr bwMode="auto">
          <a:xfrm>
            <a:off x="8094663" y="3797300"/>
            <a:ext cx="500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i="1">
                <a:solidFill>
                  <a:srgbClr val="FF0000"/>
                </a:solidFill>
                <a:sym typeface="Symbol" panose="05050102010706020507" pitchFamily="18" charset="2"/>
              </a:rPr>
              <a:t>ε</a:t>
            </a:r>
            <a:r>
              <a:rPr lang="en-US" altLang="ko-KR" sz="1800" baseline="-2500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8767" name="Line 36"/>
          <p:cNvSpPr>
            <a:spLocks noChangeShapeType="1"/>
          </p:cNvSpPr>
          <p:nvPr/>
        </p:nvSpPr>
        <p:spPr bwMode="auto">
          <a:xfrm flipH="1">
            <a:off x="7956550" y="4024313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68" name="Rectangle 47"/>
          <p:cNvSpPr>
            <a:spLocks noChangeArrowheads="1"/>
          </p:cNvSpPr>
          <p:nvPr/>
        </p:nvSpPr>
        <p:spPr bwMode="auto">
          <a:xfrm>
            <a:off x="5575300" y="143192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8769" name="Rectangle 48"/>
          <p:cNvSpPr>
            <a:spLocks noChangeArrowheads="1"/>
          </p:cNvSpPr>
          <p:nvPr/>
        </p:nvSpPr>
        <p:spPr bwMode="auto">
          <a:xfrm>
            <a:off x="5627688" y="4522788"/>
            <a:ext cx="384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i="1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</a:t>
            </a:r>
            <a:r>
              <a:rPr lang="en-US" altLang="ko-KR" sz="1800" b="0" baseline="-25000"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8770" name="Line 49"/>
          <p:cNvSpPr>
            <a:spLocks noChangeShapeType="1"/>
          </p:cNvSpPr>
          <p:nvPr/>
        </p:nvSpPr>
        <p:spPr bwMode="auto">
          <a:xfrm flipV="1">
            <a:off x="5805488" y="4346575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71" name="Line 50"/>
          <p:cNvSpPr>
            <a:spLocks noChangeShapeType="1"/>
          </p:cNvSpPr>
          <p:nvPr/>
        </p:nvSpPr>
        <p:spPr bwMode="auto">
          <a:xfrm flipV="1">
            <a:off x="5776913" y="1820863"/>
            <a:ext cx="0" cy="2159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72" name="Text Box 73"/>
          <p:cNvSpPr txBox="1">
            <a:spLocks noChangeArrowheads="1"/>
          </p:cNvSpPr>
          <p:nvPr/>
        </p:nvSpPr>
        <p:spPr bwMode="auto">
          <a:xfrm>
            <a:off x="2339975" y="1341438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8773" name="Text Box 74"/>
          <p:cNvSpPr txBox="1">
            <a:spLocks noChangeArrowheads="1"/>
          </p:cNvSpPr>
          <p:nvPr/>
        </p:nvSpPr>
        <p:spPr bwMode="auto">
          <a:xfrm>
            <a:off x="2484438" y="3176588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8774" name="Text Box 75"/>
          <p:cNvSpPr txBox="1">
            <a:spLocks noChangeArrowheads="1"/>
          </p:cNvSpPr>
          <p:nvPr/>
        </p:nvSpPr>
        <p:spPr bwMode="auto">
          <a:xfrm>
            <a:off x="2197100" y="4652963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8775" name="Text Box 76"/>
          <p:cNvSpPr txBox="1">
            <a:spLocks noChangeArrowheads="1"/>
          </p:cNvSpPr>
          <p:nvPr/>
        </p:nvSpPr>
        <p:spPr bwMode="auto">
          <a:xfrm>
            <a:off x="6659563" y="1508125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8776" name="Text Box 77"/>
          <p:cNvSpPr txBox="1">
            <a:spLocks noChangeArrowheads="1"/>
          </p:cNvSpPr>
          <p:nvPr/>
        </p:nvSpPr>
        <p:spPr bwMode="auto">
          <a:xfrm>
            <a:off x="6659563" y="3679825"/>
            <a:ext cx="287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58777" name="Text Box 74"/>
          <p:cNvSpPr txBox="1">
            <a:spLocks noChangeArrowheads="1"/>
          </p:cNvSpPr>
          <p:nvPr/>
        </p:nvSpPr>
        <p:spPr bwMode="auto">
          <a:xfrm>
            <a:off x="450850" y="4581525"/>
            <a:ext cx="804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50.6</a:t>
            </a:r>
          </a:p>
        </p:txBody>
      </p:sp>
      <p:sp>
        <p:nvSpPr>
          <p:cNvPr id="158778" name="Text Box 75"/>
          <p:cNvSpPr txBox="1">
            <a:spLocks noChangeArrowheads="1"/>
          </p:cNvSpPr>
          <p:nvPr/>
        </p:nvSpPr>
        <p:spPr bwMode="auto">
          <a:xfrm>
            <a:off x="8388350" y="3608388"/>
            <a:ext cx="28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CC33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158779" name="Rectangle 5"/>
          <p:cNvSpPr>
            <a:spLocks noChangeArrowheads="1"/>
          </p:cNvSpPr>
          <p:nvPr/>
        </p:nvSpPr>
        <p:spPr bwMode="auto">
          <a:xfrm>
            <a:off x="1222375" y="23495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한문점수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x</a:t>
            </a:r>
            <a:r>
              <a:rPr lang="en-US" altLang="ko-KR" b="0" baseline="-25000">
                <a:solidFill>
                  <a:schemeClr val="tx1"/>
                </a:solidFill>
              </a:rPr>
              <a:t>3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80" name="Rectangle 39"/>
          <p:cNvSpPr>
            <a:spLocks noChangeArrowheads="1"/>
          </p:cNvSpPr>
          <p:nvPr/>
        </p:nvSpPr>
        <p:spPr bwMode="auto">
          <a:xfrm>
            <a:off x="542925" y="2414588"/>
            <a:ext cx="501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δ</a:t>
            </a:r>
            <a:r>
              <a:rPr lang="en-US" altLang="ko-KR" sz="1800" b="0" baseline="-25000"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58781" name="Line 40"/>
          <p:cNvSpPr>
            <a:spLocks noChangeShapeType="1"/>
          </p:cNvSpPr>
          <p:nvPr/>
        </p:nvSpPr>
        <p:spPr bwMode="auto">
          <a:xfrm flipH="1">
            <a:off x="974725" y="2644775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82" name="Rectangle 15"/>
          <p:cNvSpPr>
            <a:spLocks noChangeArrowheads="1"/>
          </p:cNvSpPr>
          <p:nvPr/>
        </p:nvSpPr>
        <p:spPr bwMode="auto">
          <a:xfrm>
            <a:off x="7235825" y="2852738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0">
                <a:solidFill>
                  <a:schemeClr val="tx1"/>
                </a:solidFill>
              </a:rPr>
              <a:t>교양성적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b="0" i="1">
                <a:solidFill>
                  <a:schemeClr val="tx1"/>
                </a:solidFill>
              </a:rPr>
              <a:t>y</a:t>
            </a:r>
            <a:r>
              <a:rPr lang="en-US" altLang="ko-KR" b="0" baseline="-25000">
                <a:solidFill>
                  <a:schemeClr val="tx1"/>
                </a:solidFill>
              </a:rPr>
              <a:t>4</a:t>
            </a:r>
            <a:endParaRPr lang="en-US" altLang="ko-KR" b="0">
              <a:solidFill>
                <a:schemeClr val="tx1"/>
              </a:solidFill>
            </a:endParaRPr>
          </a:p>
        </p:txBody>
      </p:sp>
      <p:sp>
        <p:nvSpPr>
          <p:cNvPr id="158783" name="Rectangle 33"/>
          <p:cNvSpPr>
            <a:spLocks noChangeArrowheads="1"/>
          </p:cNvSpPr>
          <p:nvPr/>
        </p:nvSpPr>
        <p:spPr bwMode="auto">
          <a:xfrm>
            <a:off x="8091488" y="2908300"/>
            <a:ext cx="503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800" b="0" i="1">
                <a:sym typeface="Symbol" panose="05050102010706020507" pitchFamily="18" charset="2"/>
              </a:rPr>
              <a:t>ε</a:t>
            </a:r>
            <a:r>
              <a:rPr lang="en-US" altLang="ko-KR" sz="1800" b="0" baseline="-25000"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58784" name="Line 34"/>
          <p:cNvSpPr>
            <a:spLocks noChangeShapeType="1"/>
          </p:cNvSpPr>
          <p:nvPr/>
        </p:nvSpPr>
        <p:spPr bwMode="auto">
          <a:xfrm flipH="1">
            <a:off x="7953375" y="3138488"/>
            <a:ext cx="2159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58785" name="Line 18"/>
          <p:cNvSpPr>
            <a:spLocks noChangeShapeType="1"/>
          </p:cNvSpPr>
          <p:nvPr/>
        </p:nvSpPr>
        <p:spPr bwMode="auto">
          <a:xfrm flipH="1">
            <a:off x="1903413" y="2043113"/>
            <a:ext cx="992187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5878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5367338"/>
            <a:ext cx="40386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8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5805488"/>
            <a:ext cx="60102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563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6.5 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초기모형</a:t>
            </a:r>
          </a:p>
        </p:txBody>
      </p:sp>
      <p:pic>
        <p:nvPicPr>
          <p:cNvPr id="15974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97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83D196B-F82A-412A-9C6D-8A58127AFCB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5974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068638"/>
            <a:ext cx="6124575" cy="27336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576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Model Fit</a:t>
            </a:r>
            <a:endParaRPr lang="ko-KR" altLang="en-US"/>
          </a:p>
        </p:txBody>
      </p:sp>
      <p:sp>
        <p:nvSpPr>
          <p:cNvPr id="16077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0CA124D-252D-40BD-8B61-1B83CA6C177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077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0773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5327650"/>
            <a:ext cx="4667250" cy="838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5306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Modification Indices</a:t>
            </a:r>
            <a:endParaRPr lang="ko-KR" altLang="en-US"/>
          </a:p>
        </p:txBody>
      </p:sp>
      <p:sp>
        <p:nvSpPr>
          <p:cNvPr id="16179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6AA544D-67A8-4411-92C9-EE3C8CB192A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1796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46329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6963"/>
            <a:ext cx="7696200" cy="5095875"/>
          </a:xfrm>
        </p:spPr>
      </p:pic>
      <p:sp>
        <p:nvSpPr>
          <p:cNvPr id="162819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6.6 </a:t>
            </a:r>
            <a:r>
              <a:rPr lang="ko-KR" altLang="en-US" dirty="0"/>
              <a:t>확증적 인자분석을 이용한 측정모형 평가</a:t>
            </a:r>
          </a:p>
        </p:txBody>
      </p:sp>
      <p:sp>
        <p:nvSpPr>
          <p:cNvPr id="1628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9C5DDD4-A18F-46B4-BA1A-E197C3C783B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62821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2822" name="모서리가 둥근 직사각형 41"/>
          <p:cNvSpPr>
            <a:spLocks noChangeArrowheads="1"/>
          </p:cNvSpPr>
          <p:nvPr/>
        </p:nvSpPr>
        <p:spPr bwMode="auto">
          <a:xfrm>
            <a:off x="6300788" y="5630863"/>
            <a:ext cx="201612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Job_CFA_A.amw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5539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6.6.1 </a:t>
            </a:r>
            <a:r>
              <a:rPr lang="ko-KR" altLang="en-US" dirty="0" err="1"/>
              <a:t>인자적잿값</a:t>
            </a:r>
            <a:r>
              <a:rPr lang="ko-KR" altLang="en-US" dirty="0"/>
              <a:t> 평가</a:t>
            </a:r>
          </a:p>
        </p:txBody>
      </p:sp>
      <p:sp>
        <p:nvSpPr>
          <p:cNvPr id="16384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DDB0B26-1AAD-4FDF-B0F6-7A8577E478E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3844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3845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346700"/>
            <a:ext cx="4648200" cy="8191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980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6.6.2 </a:t>
            </a:r>
            <a:r>
              <a:rPr lang="ko-KR" altLang="en-US" dirty="0"/>
              <a:t>수정지수 검토</a:t>
            </a:r>
          </a:p>
        </p:txBody>
      </p:sp>
      <p:sp>
        <p:nvSpPr>
          <p:cNvPr id="16486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0440B3F-D4D6-4A17-9848-3F057B7313D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4868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97562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96963"/>
            <a:ext cx="7696200" cy="5095875"/>
          </a:xfrm>
        </p:spPr>
      </p:pic>
      <p:sp>
        <p:nvSpPr>
          <p:cNvPr id="16589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6.6.3 </a:t>
            </a:r>
            <a:r>
              <a:rPr lang="ko-KR" altLang="en-US" dirty="0"/>
              <a:t>측정모형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16589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A40A98C-A11D-454F-B9C6-AA9D3E11ECF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65893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5894" name="모서리가 둥근 직사각형 41"/>
          <p:cNvSpPr>
            <a:spLocks noChangeArrowheads="1"/>
          </p:cNvSpPr>
          <p:nvPr/>
        </p:nvSpPr>
        <p:spPr bwMode="auto">
          <a:xfrm>
            <a:off x="6011863" y="5630863"/>
            <a:ext cx="23050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Job_CFA_B.amw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5154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Estimates</a:t>
            </a:r>
            <a:endParaRPr lang="ko-KR" altLang="en-US"/>
          </a:p>
        </p:txBody>
      </p:sp>
      <p:sp>
        <p:nvSpPr>
          <p:cNvPr id="16691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1FF4D11-F1EB-43E2-B975-10A022C3B86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6916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6917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327650"/>
            <a:ext cx="4552950" cy="838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0921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6.6.4 </a:t>
            </a:r>
            <a:r>
              <a:rPr lang="ko-KR" altLang="en-US" dirty="0"/>
              <a:t>잠재변수들 간의 상관계수</a:t>
            </a:r>
          </a:p>
        </p:txBody>
      </p:sp>
      <p:sp>
        <p:nvSpPr>
          <p:cNvPr id="16793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C983BAA-0167-410F-A233-2ABA420D8BB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7940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7941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644900"/>
            <a:ext cx="4792662" cy="24177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1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≪</a:t>
            </a:r>
            <a:r>
              <a:rPr lang="ko-KR" altLang="en-US"/>
              <a:t>예</a:t>
            </a:r>
            <a:r>
              <a:rPr lang="en-US" altLang="ko-KR"/>
              <a:t>≫ </a:t>
            </a:r>
            <a:r>
              <a:rPr lang="ko-KR" altLang="en-US"/>
              <a:t>잠재변수가 있는 구조방정식모형</a:t>
            </a:r>
          </a:p>
        </p:txBody>
      </p:sp>
      <p:sp>
        <p:nvSpPr>
          <p:cNvPr id="1638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4E3ACF1-0272-4B84-8C9A-788FD5528D4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38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338" y="1265238"/>
            <a:ext cx="2906712" cy="3714750"/>
          </a:xfrm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246188"/>
            <a:ext cx="4221163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357188" y="5211763"/>
            <a:ext cx="3929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확증적 인자분석모형</a:t>
            </a:r>
            <a:endParaRPr lang="en-US" altLang="ko-KR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Confirmatory Factor Analysis Model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1" name="TextBox 7"/>
          <p:cNvSpPr txBox="1">
            <a:spLocks noChangeArrowheads="1"/>
          </p:cNvSpPr>
          <p:nvPr/>
        </p:nvSpPr>
        <p:spPr bwMode="auto">
          <a:xfrm>
            <a:off x="4643438" y="5214938"/>
            <a:ext cx="40719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2-</a:t>
            </a:r>
            <a:r>
              <a:rPr lang="ko-KR" altLang="en-US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단계 인자분석모형</a:t>
            </a:r>
            <a:endParaRPr lang="en-US" altLang="ko-KR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Second-order Factor Analysis Model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2" name="타원 5"/>
          <p:cNvSpPr>
            <a:spLocks noChangeArrowheads="1"/>
          </p:cNvSpPr>
          <p:nvPr/>
        </p:nvSpPr>
        <p:spPr bwMode="auto">
          <a:xfrm>
            <a:off x="806450" y="146050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3" name="타원 5"/>
          <p:cNvSpPr>
            <a:spLocks noChangeArrowheads="1"/>
          </p:cNvSpPr>
          <p:nvPr/>
        </p:nvSpPr>
        <p:spPr bwMode="auto">
          <a:xfrm>
            <a:off x="795338" y="217487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4" name="타원 5"/>
          <p:cNvSpPr>
            <a:spLocks noChangeArrowheads="1"/>
          </p:cNvSpPr>
          <p:nvPr/>
        </p:nvSpPr>
        <p:spPr bwMode="auto">
          <a:xfrm>
            <a:off x="806450" y="287813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5" name="타원 5"/>
          <p:cNvSpPr>
            <a:spLocks noChangeArrowheads="1"/>
          </p:cNvSpPr>
          <p:nvPr/>
        </p:nvSpPr>
        <p:spPr bwMode="auto">
          <a:xfrm>
            <a:off x="806450" y="38068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6" name="타원 5"/>
          <p:cNvSpPr>
            <a:spLocks noChangeArrowheads="1"/>
          </p:cNvSpPr>
          <p:nvPr/>
        </p:nvSpPr>
        <p:spPr bwMode="auto">
          <a:xfrm>
            <a:off x="796925" y="467518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7" name="타원 5"/>
          <p:cNvSpPr>
            <a:spLocks noChangeArrowheads="1"/>
          </p:cNvSpPr>
          <p:nvPr/>
        </p:nvSpPr>
        <p:spPr bwMode="auto">
          <a:xfrm>
            <a:off x="6032500" y="1143000"/>
            <a:ext cx="500063" cy="357188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ζ</a:t>
            </a:r>
            <a:r>
              <a:rPr lang="en-US" altLang="ko-KR" sz="1200" baseline="-25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1</a:t>
            </a:r>
            <a:endParaRPr lang="ko-KR" altLang="en-US" sz="12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398" name="타원 5"/>
          <p:cNvSpPr>
            <a:spLocks noChangeArrowheads="1"/>
          </p:cNvSpPr>
          <p:nvPr/>
        </p:nvSpPr>
        <p:spPr bwMode="auto">
          <a:xfrm>
            <a:off x="4357688" y="218440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399" name="타원 5"/>
          <p:cNvSpPr>
            <a:spLocks noChangeArrowheads="1"/>
          </p:cNvSpPr>
          <p:nvPr/>
        </p:nvSpPr>
        <p:spPr bwMode="auto">
          <a:xfrm>
            <a:off x="4357688" y="2868613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400" name="타원 5"/>
          <p:cNvSpPr>
            <a:spLocks noChangeArrowheads="1"/>
          </p:cNvSpPr>
          <p:nvPr/>
        </p:nvSpPr>
        <p:spPr bwMode="auto">
          <a:xfrm>
            <a:off x="4367213" y="383698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401" name="타원 5"/>
          <p:cNvSpPr>
            <a:spLocks noChangeArrowheads="1"/>
          </p:cNvSpPr>
          <p:nvPr/>
        </p:nvSpPr>
        <p:spPr bwMode="auto">
          <a:xfrm>
            <a:off x="4357688" y="46958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6402" name="직선 화살표 연결선 18"/>
          <p:cNvCxnSpPr>
            <a:cxnSpLocks noChangeShapeType="1"/>
            <a:stCxn id="16397" idx="4"/>
          </p:cNvCxnSpPr>
          <p:nvPr/>
        </p:nvCxnSpPr>
        <p:spPr bwMode="auto">
          <a:xfrm rot="16200000" flipH="1">
            <a:off x="6177757" y="1605756"/>
            <a:ext cx="214312" cy="317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3" name="타원 5"/>
          <p:cNvSpPr>
            <a:spLocks noChangeArrowheads="1"/>
          </p:cNvSpPr>
          <p:nvPr/>
        </p:nvSpPr>
        <p:spPr bwMode="auto">
          <a:xfrm>
            <a:off x="6042025" y="2571750"/>
            <a:ext cx="500063" cy="357188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ζ</a:t>
            </a:r>
            <a:r>
              <a:rPr lang="en-US" altLang="ko-KR" sz="1200" baseline="-25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2</a:t>
            </a:r>
            <a:endParaRPr lang="ko-KR" altLang="en-US" sz="12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6404" name="직선 화살표 연결선 22"/>
          <p:cNvCxnSpPr>
            <a:cxnSpLocks noChangeShapeType="1"/>
            <a:stCxn id="16403" idx="4"/>
          </p:cNvCxnSpPr>
          <p:nvPr/>
        </p:nvCxnSpPr>
        <p:spPr bwMode="auto">
          <a:xfrm rot="16200000" flipH="1">
            <a:off x="6187282" y="3034506"/>
            <a:ext cx="214312" cy="317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5" name="타원 5"/>
          <p:cNvSpPr>
            <a:spLocks noChangeArrowheads="1"/>
          </p:cNvSpPr>
          <p:nvPr/>
        </p:nvSpPr>
        <p:spPr bwMode="auto">
          <a:xfrm>
            <a:off x="6042025" y="3979863"/>
            <a:ext cx="500063" cy="357187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ζ</a:t>
            </a:r>
            <a:r>
              <a:rPr lang="en-US" altLang="ko-KR" sz="1200" baseline="-250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3</a:t>
            </a:r>
            <a:endParaRPr lang="ko-KR" altLang="en-US" sz="1200" baseline="-25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6406" name="직선 화살표 연결선 24"/>
          <p:cNvCxnSpPr>
            <a:cxnSpLocks noChangeShapeType="1"/>
            <a:stCxn id="16405" idx="4"/>
          </p:cNvCxnSpPr>
          <p:nvPr/>
        </p:nvCxnSpPr>
        <p:spPr bwMode="auto">
          <a:xfrm rot="16200000" flipH="1">
            <a:off x="6187281" y="4442619"/>
            <a:ext cx="214313" cy="3175"/>
          </a:xfrm>
          <a:prstGeom prst="straightConnector1">
            <a:avLst/>
          </a:prstGeom>
          <a:noFill/>
          <a:ln w="1270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7" name="타원 5"/>
          <p:cNvSpPr>
            <a:spLocks noChangeArrowheads="1"/>
          </p:cNvSpPr>
          <p:nvPr/>
        </p:nvSpPr>
        <p:spPr bwMode="auto">
          <a:xfrm>
            <a:off x="4357688" y="14700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3927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052513"/>
            <a:ext cx="7613650" cy="5184775"/>
          </a:xfrm>
        </p:spPr>
      </p:pic>
      <p:sp>
        <p:nvSpPr>
          <p:cNvPr id="168963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6.7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측정모형 수정</a:t>
            </a:r>
          </a:p>
        </p:txBody>
      </p:sp>
      <p:sp>
        <p:nvSpPr>
          <p:cNvPr id="1689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8F47C8B-DB88-410F-99EB-AD36FEE2793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68965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8966" name="모서리가 둥근 직사각형 41"/>
          <p:cNvSpPr>
            <a:spLocks noChangeArrowheads="1"/>
          </p:cNvSpPr>
          <p:nvPr/>
        </p:nvSpPr>
        <p:spPr bwMode="auto">
          <a:xfrm>
            <a:off x="6473825" y="5630863"/>
            <a:ext cx="18430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Jobsatis_B.amw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366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Notes for Model</a:t>
            </a:r>
            <a:endParaRPr lang="ko-KR" altLang="en-US"/>
          </a:p>
        </p:txBody>
      </p:sp>
      <p:sp>
        <p:nvSpPr>
          <p:cNvPr id="16998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FB6E43F-B418-47DD-B6B5-FE4212F40FD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69988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9989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5273675"/>
            <a:ext cx="4562475" cy="8191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958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Estimates</a:t>
            </a:r>
            <a:endParaRPr lang="ko-KR" altLang="en-US"/>
          </a:p>
        </p:txBody>
      </p:sp>
      <p:sp>
        <p:nvSpPr>
          <p:cNvPr id="17101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644253C-C747-4B37-83A0-AD1688B3FEF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71012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23531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052513"/>
            <a:ext cx="7613650" cy="5184775"/>
          </a:xfrm>
        </p:spPr>
      </p:pic>
      <p:sp>
        <p:nvSpPr>
          <p:cNvPr id="172035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6.8 AMOS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구조모형 수정</a:t>
            </a:r>
          </a:p>
        </p:txBody>
      </p:sp>
      <p:sp>
        <p:nvSpPr>
          <p:cNvPr id="1720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31F0811-CA0D-4704-9D94-7FAE5E91ADC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72037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2038" name="모서리가 둥근 직사각형 41"/>
          <p:cNvSpPr>
            <a:spLocks noChangeArrowheads="1"/>
          </p:cNvSpPr>
          <p:nvPr/>
        </p:nvSpPr>
        <p:spPr bwMode="auto">
          <a:xfrm>
            <a:off x="6473825" y="5630863"/>
            <a:ext cx="18430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Jobsatis_C.amw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8490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17600"/>
            <a:ext cx="7696200" cy="5054600"/>
          </a:xfrm>
        </p:spPr>
      </p:pic>
      <p:sp>
        <p:nvSpPr>
          <p:cNvPr id="17305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Output: Model Fit</a:t>
            </a:r>
            <a:endParaRPr lang="ko-KR" altLang="en-US"/>
          </a:p>
        </p:txBody>
      </p:sp>
      <p:sp>
        <p:nvSpPr>
          <p:cNvPr id="1730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15C6C4F-8BED-4E09-B1ED-E4C7FC9C144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73061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4941888"/>
            <a:ext cx="5648325" cy="12096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8804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6.9 </a:t>
            </a:r>
            <a:r>
              <a:rPr lang="ko-KR" altLang="en-US" dirty="0"/>
              <a:t>경로계수들에 대한 요약과 해석</a:t>
            </a:r>
          </a:p>
        </p:txBody>
      </p:sp>
      <p:pic>
        <p:nvPicPr>
          <p:cNvPr id="17408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638" y="1052513"/>
            <a:ext cx="7654925" cy="5184775"/>
          </a:xfrm>
        </p:spPr>
      </p:pic>
      <p:sp>
        <p:nvSpPr>
          <p:cNvPr id="1740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D1E563B-CF18-4ECD-97EE-FC01492A85A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7408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565400"/>
            <a:ext cx="5200650" cy="34671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92679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6.9.2 </a:t>
            </a:r>
            <a:r>
              <a:rPr lang="ko-KR" altLang="en-US" dirty="0"/>
              <a:t>구조모형에 대한 요약과 해석</a:t>
            </a:r>
          </a:p>
        </p:txBody>
      </p:sp>
      <p:sp>
        <p:nvSpPr>
          <p:cNvPr id="17510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3CEEB45-9D86-437B-B43E-C8CCA61D72F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7510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1266825"/>
            <a:ext cx="51911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9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6.10</a:t>
            </a:r>
            <a:r>
              <a:rPr lang="ko-KR" altLang="en-US" dirty="0"/>
              <a:t> 정규분포를 따르지 않는 데이터의 경우</a:t>
            </a:r>
          </a:p>
        </p:txBody>
      </p:sp>
      <p:pic>
        <p:nvPicPr>
          <p:cNvPr id="17613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052513"/>
            <a:ext cx="7613650" cy="5184775"/>
          </a:xfrm>
        </p:spPr>
      </p:pic>
      <p:sp>
        <p:nvSpPr>
          <p:cNvPr id="1761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6F6B6D3-4295-4A89-B7A9-DBBC462E09A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76133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Satisfact.sav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6134" name="모서리가 둥근 직사각형 41"/>
          <p:cNvSpPr>
            <a:spLocks noChangeArrowheads="1"/>
          </p:cNvSpPr>
          <p:nvPr/>
        </p:nvSpPr>
        <p:spPr bwMode="auto">
          <a:xfrm>
            <a:off x="6473825" y="5630863"/>
            <a:ext cx="18430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Satisfact_A.amw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6117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설명</a:t>
            </a:r>
          </a:p>
        </p:txBody>
      </p:sp>
      <p:pic>
        <p:nvPicPr>
          <p:cNvPr id="17715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25538"/>
            <a:ext cx="7696200" cy="4967287"/>
          </a:xfrm>
        </p:spPr>
      </p:pic>
      <p:sp>
        <p:nvSpPr>
          <p:cNvPr id="17715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7D80D42-A2A3-45D4-BCEE-C3C09BC35AC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681921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정규성 평가</a:t>
            </a:r>
          </a:p>
        </p:txBody>
      </p:sp>
      <p:pic>
        <p:nvPicPr>
          <p:cNvPr id="17817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781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689413D-1C63-4826-BF38-7E9BE3B6651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3128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1.6 </a:t>
            </a:r>
            <a:r>
              <a:rPr lang="ko-KR" altLang="en-US" dirty="0"/>
              <a:t>동치모형 </a:t>
            </a:r>
            <a:r>
              <a:rPr lang="en-US" altLang="ko-KR" dirty="0"/>
              <a:t>(Equivalent Model)</a:t>
            </a:r>
            <a:endParaRPr lang="ko-KR" altLang="en-US" dirty="0"/>
          </a:p>
        </p:txBody>
      </p:sp>
      <p:sp>
        <p:nvSpPr>
          <p:cNvPr id="2355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344A945-977C-4735-B18B-4785E27A077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3556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412875"/>
            <a:ext cx="54991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3852863"/>
            <a:ext cx="2905125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8682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Properties – Estimation Tab</a:t>
            </a:r>
            <a:endParaRPr lang="ko-KR" altLang="en-US" dirty="0"/>
          </a:p>
        </p:txBody>
      </p:sp>
      <p:pic>
        <p:nvPicPr>
          <p:cNvPr id="17920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6588" y="1052513"/>
            <a:ext cx="5407025" cy="5184775"/>
          </a:xfrm>
        </p:spPr>
      </p:pic>
      <p:sp>
        <p:nvSpPr>
          <p:cNvPr id="1792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82EC624-F953-4FD8-8071-0D456FC8B0F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866100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Modification Indices</a:t>
            </a:r>
            <a:endParaRPr lang="ko-KR" altLang="en-US"/>
          </a:p>
        </p:txBody>
      </p:sp>
      <p:pic>
        <p:nvPicPr>
          <p:cNvPr id="18022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8838" y="1052513"/>
            <a:ext cx="7502525" cy="5184775"/>
          </a:xfrm>
        </p:spPr>
      </p:pic>
      <p:sp>
        <p:nvSpPr>
          <p:cNvPr id="1802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F5CF4CE-4C66-4344-A7A5-47F14828387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8022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4146550"/>
            <a:ext cx="4667250" cy="866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455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6.11 </a:t>
            </a:r>
            <a:r>
              <a:rPr lang="ko-KR" altLang="en-US" dirty="0"/>
              <a:t>오차변수들 간의 연관관계</a:t>
            </a:r>
          </a:p>
        </p:txBody>
      </p:sp>
      <p:pic>
        <p:nvPicPr>
          <p:cNvPr id="18125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913" y="1052513"/>
            <a:ext cx="7572375" cy="5184775"/>
          </a:xfrm>
        </p:spPr>
      </p:pic>
      <p:sp>
        <p:nvSpPr>
          <p:cNvPr id="1812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1BE4E34-A84B-4CDD-963C-565F536DB86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81253" name="모서리가 둥근 직사각형 41"/>
          <p:cNvSpPr>
            <a:spLocks noChangeArrowheads="1"/>
          </p:cNvSpPr>
          <p:nvPr/>
        </p:nvSpPr>
        <p:spPr bwMode="auto">
          <a:xfrm>
            <a:off x="6545263" y="1327150"/>
            <a:ext cx="17716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Satisfact.sav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1254" name="모서리가 둥근 직사각형 41"/>
          <p:cNvSpPr>
            <a:spLocks noChangeArrowheads="1"/>
          </p:cNvSpPr>
          <p:nvPr/>
        </p:nvSpPr>
        <p:spPr bwMode="auto">
          <a:xfrm>
            <a:off x="6473825" y="5630863"/>
            <a:ext cx="18430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Satisfact_B.amw</a:t>
            </a:r>
            <a:endParaRPr lang="ko-KR" altLang="en-US" sz="16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1313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 Fit</a:t>
            </a:r>
            <a:endParaRPr lang="ko-KR" altLang="en-US"/>
          </a:p>
        </p:txBody>
      </p:sp>
      <p:pic>
        <p:nvPicPr>
          <p:cNvPr id="18227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17600"/>
            <a:ext cx="7696200" cy="5054600"/>
          </a:xfrm>
        </p:spPr>
      </p:pic>
      <p:sp>
        <p:nvSpPr>
          <p:cNvPr id="1822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DAF09EB-2C12-4912-9BD5-43A538B08A4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82277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4941888"/>
            <a:ext cx="5629275" cy="1171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495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측정모형</a:t>
            </a:r>
            <a:r>
              <a:rPr lang="en-US" altLang="ko-KR"/>
              <a:t>, </a:t>
            </a:r>
            <a:r>
              <a:rPr lang="ko-KR" altLang="en-US"/>
              <a:t>구조모형 요약</a:t>
            </a:r>
          </a:p>
        </p:txBody>
      </p:sp>
      <p:pic>
        <p:nvPicPr>
          <p:cNvPr id="183299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052513"/>
            <a:ext cx="4454525" cy="5184775"/>
          </a:xfrm>
        </p:spPr>
      </p:pic>
      <p:sp>
        <p:nvSpPr>
          <p:cNvPr id="1833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B8797EA-EAA1-4344-8791-24F59EEB069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83301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260600"/>
            <a:ext cx="4321175" cy="27686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008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6.11.2 </a:t>
            </a:r>
            <a:r>
              <a:rPr lang="ko-KR" altLang="en-US" dirty="0"/>
              <a:t>내생 오차변수들 간의 연관관계</a:t>
            </a:r>
          </a:p>
        </p:txBody>
      </p:sp>
      <p:pic>
        <p:nvPicPr>
          <p:cNvPr id="18432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913" y="1052513"/>
            <a:ext cx="7572375" cy="5184775"/>
          </a:xfrm>
        </p:spPr>
      </p:pic>
      <p:sp>
        <p:nvSpPr>
          <p:cNvPr id="1843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D51A24E-0725-47A6-906A-48D27B3E9F1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23251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구조모형 요약</a:t>
            </a:r>
          </a:p>
        </p:txBody>
      </p:sp>
      <p:pic>
        <p:nvPicPr>
          <p:cNvPr id="18534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50" y="1196975"/>
            <a:ext cx="4838700" cy="4000500"/>
          </a:xfrm>
        </p:spPr>
      </p:pic>
      <p:sp>
        <p:nvSpPr>
          <p:cNvPr id="1853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1F805F8-C0FF-4C8A-A317-525C38369B7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176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3988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1.7 </a:t>
            </a:r>
            <a:r>
              <a:rPr lang="ko-KR" altLang="en-US" dirty="0"/>
              <a:t>통제변수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 err="1"/>
              <a:t>조절변수</a:t>
            </a:r>
            <a:endParaRPr lang="ko-KR" altLang="en-US" dirty="0"/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/>
              <a:t>통제변수</a:t>
            </a:r>
            <a:r>
              <a:rPr lang="en-US" altLang="ko-KR"/>
              <a:t>(Control Variable)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연구의 주 관심 변수는 아니지만 외생변수와 내생변수에 영향을 주기 때문에 그 영향력을 통제할 목적으로 모형에 도입되는 변수이다</a:t>
            </a:r>
            <a:r>
              <a:rPr lang="en-US" altLang="ko-KR"/>
              <a:t>. </a:t>
            </a:r>
            <a:r>
              <a:rPr lang="ko-KR" altLang="en-US"/>
              <a:t>통제변수는 일반적으로 경로도에서 외생변수로 도입된다</a:t>
            </a:r>
            <a:r>
              <a:rPr lang="en-US" altLang="ko-KR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/>
              <a:t>매개변수</a:t>
            </a:r>
            <a:r>
              <a:rPr lang="en-US" altLang="ko-KR"/>
              <a:t>(Mediator Variable)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다른 변수들의 인과관계 사이에 존재하는 변수이다</a:t>
            </a:r>
            <a:r>
              <a:rPr lang="en-US" altLang="ko-KR"/>
              <a:t>. </a:t>
            </a:r>
            <a:r>
              <a:rPr lang="ko-KR" altLang="en-US"/>
              <a:t>일반적인 통계모형과 비교하여 경로분석 모형 또는 구조방정식모형이 가지는 가장 큰 특징 중 하나는 이러한 매개변수를 모형에 도입할 수 있다는 것이다</a:t>
            </a:r>
            <a:r>
              <a:rPr lang="en-US" altLang="ko-KR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/>
              <a:t>조절변수</a:t>
            </a:r>
            <a:r>
              <a:rPr lang="en-US" altLang="ko-KR"/>
              <a:t>(Moderator Variable)</a:t>
            </a:r>
          </a:p>
          <a:p>
            <a:pPr lvl="1">
              <a:lnSpc>
                <a:spcPct val="120000"/>
              </a:lnSpc>
            </a:pPr>
            <a:r>
              <a:rPr lang="ko-KR" altLang="en-US"/>
              <a:t>변수들 간의 인과관계의 크기에 영향을 미치는 제</a:t>
            </a:r>
            <a:r>
              <a:rPr lang="en-US" altLang="ko-KR"/>
              <a:t>3</a:t>
            </a:r>
            <a:r>
              <a:rPr lang="ko-KR" altLang="en-US"/>
              <a:t>의 변수이다</a:t>
            </a:r>
            <a:r>
              <a:rPr lang="en-US" altLang="ko-KR"/>
              <a:t>. </a:t>
            </a:r>
            <a:r>
              <a:rPr lang="ko-KR" altLang="en-US"/>
              <a:t>조절변수로 인하여 인과관계가 강해지거나 약해질 수 있고 혹은 부호</a:t>
            </a:r>
            <a:r>
              <a:rPr lang="en-US" altLang="ko-KR"/>
              <a:t>(+, -)</a:t>
            </a:r>
            <a:r>
              <a:rPr lang="ko-KR" altLang="en-US"/>
              <a:t>가 바뀔 수 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2A1C01A-69DE-4FDC-8137-723418A157C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908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1.8 </a:t>
            </a:r>
            <a:r>
              <a:rPr lang="ko-KR" altLang="en-US" dirty="0"/>
              <a:t>구조방정식모형의 구축 및 분석 절차</a:t>
            </a:r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(1) </a:t>
            </a:r>
            <a:r>
              <a:rPr lang="ko-KR" altLang="en-US" dirty="0">
                <a:solidFill>
                  <a:schemeClr val="tx1"/>
                </a:solidFill>
              </a:rPr>
              <a:t>연구문제 설정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(2) </a:t>
            </a:r>
            <a:r>
              <a:rPr lang="ko-KR" altLang="en-US" dirty="0">
                <a:solidFill>
                  <a:schemeClr val="tx1"/>
                </a:solidFill>
              </a:rPr>
              <a:t>가설 설정 및 모형 구축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(3) </a:t>
            </a:r>
            <a:r>
              <a:rPr lang="ko-KR" altLang="en-US" dirty="0">
                <a:solidFill>
                  <a:schemeClr val="tx1"/>
                </a:solidFill>
              </a:rPr>
              <a:t>데이터 수집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조사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(4) </a:t>
            </a:r>
            <a:r>
              <a:rPr lang="ko-KR" altLang="en-US" dirty="0">
                <a:solidFill>
                  <a:schemeClr val="tx1"/>
                </a:solidFill>
              </a:rPr>
              <a:t>데이터 탐색 및 처리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(5) </a:t>
            </a:r>
            <a:r>
              <a:rPr lang="ko-KR" altLang="en-US" dirty="0">
                <a:solidFill>
                  <a:schemeClr val="tx1"/>
                </a:solidFill>
              </a:rPr>
              <a:t>분석 수행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lnSpc>
                <a:spcPct val="250000"/>
              </a:lnSpc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</a:rPr>
              <a:t>(6) </a:t>
            </a:r>
            <a:r>
              <a:rPr lang="ko-KR" altLang="en-US" dirty="0">
                <a:solidFill>
                  <a:schemeClr val="tx1"/>
                </a:solidFill>
              </a:rPr>
              <a:t>결론 도출 및 보고서 작성</a:t>
            </a:r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AB7BEF3-FA31-48DD-8A23-18ED920AD4B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8103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1412776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1862242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8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2.1 AMOS</a:t>
            </a:r>
            <a:r>
              <a:rPr lang="ko-KR" altLang="en-US" dirty="0"/>
              <a:t>의 주요 구성요소</a:t>
            </a:r>
          </a:p>
        </p:txBody>
      </p:sp>
      <p:pic>
        <p:nvPicPr>
          <p:cNvPr id="2662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6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F6F50A4-9603-4862-B71A-082AD37EC3B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89201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사례 </a:t>
            </a:r>
            <a:r>
              <a:rPr lang="en-US" altLang="ko-KR" dirty="0"/>
              <a:t>-</a:t>
            </a:r>
            <a:r>
              <a:rPr lang="ko-KR" altLang="en-US" dirty="0"/>
              <a:t> 잠재변수가 없는 구조방정식모형</a:t>
            </a:r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외생 </a:t>
            </a:r>
            <a:r>
              <a:rPr lang="ko-KR" altLang="en-US" dirty="0" err="1"/>
              <a:t>관찰변수</a:t>
            </a:r>
            <a:r>
              <a:rPr lang="en-US" altLang="ko-KR" dirty="0"/>
              <a:t>: Years(</a:t>
            </a:r>
            <a:r>
              <a:rPr lang="ko-KR" altLang="en-US" dirty="0" err="1"/>
              <a:t>근무년수</a:t>
            </a:r>
            <a:r>
              <a:rPr lang="en-US" altLang="ko-KR" dirty="0"/>
              <a:t>), Age(</a:t>
            </a:r>
            <a:r>
              <a:rPr lang="ko-KR" altLang="en-US" dirty="0"/>
              <a:t>나이</a:t>
            </a:r>
            <a:r>
              <a:rPr lang="en-US" altLang="ko-KR" dirty="0"/>
              <a:t>) 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내생 </a:t>
            </a:r>
            <a:r>
              <a:rPr lang="ko-KR" altLang="en-US" dirty="0" err="1"/>
              <a:t>관찰변수</a:t>
            </a:r>
            <a:r>
              <a:rPr lang="en-US" altLang="ko-KR" dirty="0"/>
              <a:t>: Defer(</a:t>
            </a:r>
            <a:r>
              <a:rPr lang="ko-KR" altLang="en-US" dirty="0" err="1"/>
              <a:t>복종심</a:t>
            </a:r>
            <a:r>
              <a:rPr lang="en-US" altLang="ko-KR" dirty="0"/>
              <a:t>), </a:t>
            </a:r>
            <a:r>
              <a:rPr lang="en-US" altLang="ko-KR" dirty="0" err="1"/>
              <a:t>Suppo</a:t>
            </a:r>
            <a:r>
              <a:rPr lang="en-US" altLang="ko-KR" dirty="0"/>
              <a:t>(</a:t>
            </a:r>
            <a:r>
              <a:rPr lang="ko-KR" altLang="en-US" dirty="0"/>
              <a:t>지지도</a:t>
            </a:r>
            <a:r>
              <a:rPr lang="en-US" altLang="ko-KR" dirty="0"/>
              <a:t>), </a:t>
            </a:r>
            <a:r>
              <a:rPr lang="en-US" altLang="ko-KR" dirty="0" err="1"/>
              <a:t>Senti</a:t>
            </a:r>
            <a:r>
              <a:rPr lang="en-US" altLang="ko-KR" dirty="0"/>
              <a:t>(</a:t>
            </a:r>
            <a:r>
              <a:rPr lang="ko-KR" altLang="en-US" dirty="0"/>
              <a:t>호감도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4042603-17B6-428B-AC42-90B2BA108C6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27653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249363"/>
            <a:ext cx="5962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77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데이터 파일 지정</a:t>
            </a:r>
          </a:p>
        </p:txBody>
      </p:sp>
      <p:pic>
        <p:nvPicPr>
          <p:cNvPr id="2867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86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9DB9E73-8B2A-4A63-8C1A-C1E1D3B2508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8677" name="모서리가 둥근 직사각형 41"/>
          <p:cNvSpPr>
            <a:spLocks noChangeArrowheads="1"/>
          </p:cNvSpPr>
          <p:nvPr/>
        </p:nvSpPr>
        <p:spPr bwMode="auto">
          <a:xfrm>
            <a:off x="6516688" y="4797425"/>
            <a:ext cx="154622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17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경로도 작성 </a:t>
            </a:r>
            <a:r>
              <a:rPr lang="en-US" altLang="ko-KR" dirty="0"/>
              <a:t>– (1) </a:t>
            </a:r>
            <a:r>
              <a:rPr lang="ko-KR" altLang="en-US" dirty="0" err="1"/>
              <a:t>관찰변수</a:t>
            </a:r>
            <a:r>
              <a:rPr lang="ko-KR" altLang="en-US" dirty="0"/>
              <a:t> 작성 및 이름 입력</a:t>
            </a:r>
          </a:p>
        </p:txBody>
      </p:sp>
      <p:pic>
        <p:nvPicPr>
          <p:cNvPr id="29699" name="내용 개체 틀 2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450" y="1052513"/>
            <a:ext cx="7607300" cy="5184775"/>
          </a:xfrm>
        </p:spPr>
      </p:pic>
      <p:sp>
        <p:nvSpPr>
          <p:cNvPr id="297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CCC4954-DD5C-437B-8919-F4A3CA69A3B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29701" name="모서리가 둥근 직사각형 41"/>
          <p:cNvSpPr>
            <a:spLocks noChangeArrowheads="1"/>
          </p:cNvSpPr>
          <p:nvPr/>
        </p:nvSpPr>
        <p:spPr bwMode="auto">
          <a:xfrm>
            <a:off x="6750050" y="1341438"/>
            <a:ext cx="154622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702" name="모서리가 둥근 직사각형 41"/>
          <p:cNvSpPr>
            <a:spLocks noChangeArrowheads="1"/>
          </p:cNvSpPr>
          <p:nvPr/>
        </p:nvSpPr>
        <p:spPr bwMode="auto">
          <a:xfrm>
            <a:off x="6443663" y="5638800"/>
            <a:ext cx="1846262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90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오차변수</a:t>
            </a:r>
            <a:r>
              <a:rPr lang="ko-KR" altLang="en-US" dirty="0"/>
              <a:t> 작성</a:t>
            </a:r>
          </a:p>
        </p:txBody>
      </p:sp>
      <p:pic>
        <p:nvPicPr>
          <p:cNvPr id="3072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275" y="1052513"/>
            <a:ext cx="7613650" cy="5184775"/>
          </a:xfrm>
        </p:spPr>
      </p:pic>
      <p:sp>
        <p:nvSpPr>
          <p:cNvPr id="307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553E39B-3F72-4F14-BE88-64F9D1452D7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58901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오차변수의</a:t>
            </a:r>
            <a:r>
              <a:rPr lang="ko-KR" altLang="en-US" dirty="0"/>
              <a:t> 이름 입력</a:t>
            </a:r>
          </a:p>
        </p:txBody>
      </p:sp>
      <p:sp>
        <p:nvSpPr>
          <p:cNvPr id="3174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DC6ACA4-29B7-47D0-85A4-2ECE8E546B6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1748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1688" y="1052513"/>
            <a:ext cx="7616825" cy="5184775"/>
          </a:xfrm>
        </p:spPr>
      </p:pic>
    </p:spTree>
    <p:extLst>
      <p:ext uri="{BB962C8B-B14F-4D97-AF65-F5344CB8AC3E}">
        <p14:creationId xmlns:p14="http://schemas.microsoft.com/office/powerpoint/2010/main" val="2126197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인과관계</a:t>
            </a:r>
            <a:r>
              <a:rPr lang="en-US" altLang="ko-KR" dirty="0"/>
              <a:t>, </a:t>
            </a:r>
            <a:r>
              <a:rPr lang="ko-KR" altLang="en-US" dirty="0"/>
              <a:t>연관관계 작성</a:t>
            </a:r>
          </a:p>
        </p:txBody>
      </p:sp>
      <p:pic>
        <p:nvPicPr>
          <p:cNvPr id="3277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27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7CF61E8-68AA-4ECF-817B-13BC7F8AB55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2547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≪</a:t>
            </a:r>
            <a:r>
              <a:rPr lang="ko-KR" altLang="en-US"/>
              <a:t>참조</a:t>
            </a:r>
            <a:r>
              <a:rPr lang="en-US" altLang="ko-KR"/>
              <a:t>≫ </a:t>
            </a:r>
            <a:r>
              <a:rPr lang="ko-KR" altLang="en-US"/>
              <a:t>주의사항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모든 내생 관찰변수에는 반드시 하나의 오차변수가 대응되어 있어야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  <a:r>
              <a:rPr lang="ko-KR" altLang="en-US" sz="1800">
                <a:solidFill>
                  <a:schemeClr val="tx1"/>
                </a:solidFill>
              </a:rPr>
              <a:t>만약 오차변수를 누락하면 해당 내생변수의 변이가 다른 변수들에 의해 완벽히 설명될 수 있다고 가정하는 셈이며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이러한 가정은 당연히 맞지 않기 때문에 적합도가 크게 떨어지는 원인이 된다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오차변수로부터 내생변수에 이르는 경로계수는 </a:t>
            </a:r>
            <a:r>
              <a:rPr lang="en-US" altLang="ko-KR" sz="1800">
                <a:solidFill>
                  <a:schemeClr val="tx1"/>
                </a:solidFill>
              </a:rPr>
              <a:t>1</a:t>
            </a:r>
            <a:r>
              <a:rPr lang="ko-KR" altLang="en-US" sz="1800">
                <a:solidFill>
                  <a:schemeClr val="tx1"/>
                </a:solidFill>
              </a:rPr>
              <a:t>로 고정되어 있어야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  <a:r>
              <a:rPr lang="ko-KR" altLang="en-US" sz="1800">
                <a:solidFill>
                  <a:schemeClr val="tx1"/>
                </a:solidFill>
              </a:rPr>
              <a:t>오차변수의 경로계수는 추정될 수 없는 것이기 때문에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만약 이러한 설정이 잘못되어 있으면 출력결과에 </a:t>
            </a:r>
            <a:r>
              <a:rPr lang="en-US" altLang="ko-KR" sz="1800">
                <a:solidFill>
                  <a:schemeClr val="tx1"/>
                </a:solidFill>
              </a:rPr>
              <a:t>‘Unidentified’(</a:t>
            </a:r>
            <a:r>
              <a:rPr lang="ko-KR" altLang="en-US" sz="1800">
                <a:solidFill>
                  <a:schemeClr val="tx1"/>
                </a:solidFill>
              </a:rPr>
              <a:t>해를 구할 수 없음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이라는 오류 메시지가 나타나게 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모든 외생변수들 간에는 양방향 화살표로 연결되어 있어야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  <a:r>
              <a:rPr lang="ko-KR" altLang="en-US" sz="1800">
                <a:solidFill>
                  <a:schemeClr val="tx1"/>
                </a:solidFill>
              </a:rPr>
              <a:t>이는 외생 관찰변수들은 서로 상관되어 있다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즉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독립이 아니다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는 의미이며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매우 특별한 경우를 제외하고는 외생변수들끼리 상관되어 있는 것으로 설정되어 있어야 한다</a:t>
            </a:r>
            <a:r>
              <a:rPr lang="en-US" altLang="ko-KR" sz="1800">
                <a:solidFill>
                  <a:schemeClr val="tx1"/>
                </a:solidFill>
              </a:rPr>
              <a:t>.  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2E07379-13CB-4B07-BC82-4D83C38821F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19500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2.2.4 </a:t>
            </a:r>
            <a:r>
              <a:rPr lang="ko-KR" altLang="en-US" dirty="0"/>
              <a:t>제목과 주석 붙이기</a:t>
            </a:r>
          </a:p>
        </p:txBody>
      </p:sp>
      <p:pic>
        <p:nvPicPr>
          <p:cNvPr id="3481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48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887C610-050E-4A24-B2DE-3DEB6EFED15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482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628775"/>
            <a:ext cx="32496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52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692A7A3-C4C8-4988-B9B3-5FE9071DC6C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1.1 </a:t>
            </a:r>
            <a:r>
              <a:rPr lang="ko-KR" altLang="en-US" dirty="0"/>
              <a:t>탐색적 연구와 확증적 연구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00125"/>
            <a:ext cx="7742237" cy="518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ko-KR" altLang="en-US" dirty="0">
                <a:solidFill>
                  <a:srgbClr val="3333FF"/>
                </a:solidFill>
              </a:rPr>
              <a:t>탐색적 </a:t>
            </a:r>
            <a:r>
              <a:rPr lang="en-US" altLang="ko-KR" dirty="0">
                <a:solidFill>
                  <a:srgbClr val="3333FF"/>
                </a:solidFill>
              </a:rPr>
              <a:t>(Exploratory) </a:t>
            </a:r>
            <a:r>
              <a:rPr lang="ko-KR" altLang="en-US" dirty="0">
                <a:solidFill>
                  <a:srgbClr val="3333FF"/>
                </a:solidFill>
              </a:rPr>
              <a:t>연구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 dirty="0"/>
              <a:t>자료의 여러 측면을 탐색하여 자료에 대한 가치 있는 정보와 특성을 탐구하며</a:t>
            </a:r>
            <a:r>
              <a:rPr lang="en-US" altLang="ko-KR" dirty="0"/>
              <a:t>, </a:t>
            </a:r>
            <a:r>
              <a:rPr lang="ko-KR" altLang="en-US" dirty="0"/>
              <a:t>그 결과를 요약 </a:t>
            </a:r>
            <a:r>
              <a:rPr lang="ko-KR" altLang="en-US" dirty="0">
                <a:sym typeface="Symbol" panose="05050102010706020507" pitchFamily="18" charset="2"/>
              </a:rPr>
              <a:t> 기술하고 의미 있는 해석을 구하여</a:t>
            </a:r>
            <a:r>
              <a:rPr lang="en-US" altLang="ko-KR" dirty="0">
                <a:sym typeface="Symbol" panose="05050102010706020507" pitchFamily="18" charset="2"/>
              </a:rPr>
              <a:t>, </a:t>
            </a:r>
            <a:r>
              <a:rPr lang="ko-KR" altLang="en-US" dirty="0">
                <a:sym typeface="Symbol" panose="05050102010706020507" pitchFamily="18" charset="2"/>
              </a:rPr>
              <a:t>이를 통해 관심 있는 가설이나 모형 및 구조 등을 생성하여 추가적인 연구를 수행하는데 기여한다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r>
              <a:rPr lang="en-US" altLang="ko-KR" sz="1400" dirty="0"/>
              <a:t>  </a:t>
            </a:r>
          </a:p>
          <a:p>
            <a:pPr lvl="4" eaLnBrk="1" hangingPunct="1">
              <a:lnSpc>
                <a:spcPct val="150000"/>
              </a:lnSpc>
              <a:buFont typeface="Monotype Sorts" panose="05010101010101010101" pitchFamily="2" charset="2"/>
              <a:buChar char="3"/>
            </a:pPr>
            <a:endParaRPr lang="en-US" altLang="ko-KR" dirty="0"/>
          </a:p>
          <a:p>
            <a:pPr eaLnBrk="1" hangingPunct="1">
              <a:lnSpc>
                <a:spcPct val="150000"/>
              </a:lnSpc>
            </a:pPr>
            <a:r>
              <a:rPr lang="ko-KR" altLang="en-US" dirty="0">
                <a:solidFill>
                  <a:srgbClr val="3333FF"/>
                </a:solidFill>
              </a:rPr>
              <a:t>확증적 </a:t>
            </a:r>
            <a:r>
              <a:rPr lang="en-US" altLang="ko-KR" dirty="0">
                <a:solidFill>
                  <a:srgbClr val="3333FF"/>
                </a:solidFill>
              </a:rPr>
              <a:t>(Confirmatory) </a:t>
            </a:r>
            <a:r>
              <a:rPr lang="ko-KR" altLang="en-US" dirty="0">
                <a:solidFill>
                  <a:srgbClr val="3333FF"/>
                </a:solidFill>
              </a:rPr>
              <a:t>연구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SzTx/>
            </a:pPr>
            <a:r>
              <a:rPr lang="ko-KR" altLang="en-US" dirty="0"/>
              <a:t>연구자가 기존의 이론이나 경험적 연구결과로부터 분석대상이 되는 변수에 관한 어떤 사전지식이나 이론적 결과를 가지고 있어</a:t>
            </a:r>
            <a:r>
              <a:rPr lang="en-US" altLang="ko-KR" dirty="0"/>
              <a:t>, </a:t>
            </a:r>
            <a:r>
              <a:rPr lang="ko-KR" altLang="en-US" dirty="0"/>
              <a:t>그 내용을 가설의 형식을 통해 모형화하고</a:t>
            </a:r>
            <a:r>
              <a:rPr lang="en-US" altLang="ko-KR" dirty="0"/>
              <a:t>, </a:t>
            </a:r>
            <a:r>
              <a:rPr lang="ko-KR" altLang="en-US" dirty="0"/>
              <a:t>실제자료에 의한 가설의 지지여부를 모형의 부합도라는 관점에서 분석한다</a:t>
            </a:r>
            <a:r>
              <a:rPr lang="en-US" altLang="ko-KR" dirty="0"/>
              <a:t>.  </a:t>
            </a:r>
            <a:r>
              <a:rPr lang="ko-KR" altLang="en-US" dirty="0"/>
              <a:t>이런 가설들은 모형에서 이에 대응되는 </a:t>
            </a:r>
            <a:r>
              <a:rPr lang="ko-KR" altLang="en-US" dirty="0" err="1"/>
              <a:t>모수에</a:t>
            </a:r>
            <a:r>
              <a:rPr lang="ko-KR" altLang="en-US" dirty="0"/>
              <a:t> 관한 제약의 형식으로 나타나게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904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2.2.5 </a:t>
            </a:r>
            <a:r>
              <a:rPr lang="ko-KR" altLang="en-US" dirty="0"/>
              <a:t>분석 속성 지정</a:t>
            </a:r>
          </a:p>
        </p:txBody>
      </p:sp>
      <p:sp>
        <p:nvSpPr>
          <p:cNvPr id="3584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60A3BB2-4EFB-4269-9739-BF4D20EF412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5844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825" y="1052513"/>
            <a:ext cx="5416550" cy="5184775"/>
          </a:xfrm>
        </p:spPr>
      </p:pic>
      <p:sp>
        <p:nvSpPr>
          <p:cNvPr id="35845" name="Oval 11"/>
          <p:cNvSpPr>
            <a:spLocks noChangeArrowheads="1"/>
          </p:cNvSpPr>
          <p:nvPr/>
        </p:nvSpPr>
        <p:spPr bwMode="auto">
          <a:xfrm>
            <a:off x="3552825" y="1214438"/>
            <a:ext cx="720725" cy="287337"/>
          </a:xfrm>
          <a:prstGeom prst="ellipse">
            <a:avLst/>
          </a:prstGeom>
          <a:noFill/>
          <a:ln w="25400" cap="rnd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defTabSz="4778375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defTabSz="4778375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defTabSz="4778375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defTabSz="4778375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defTabSz="4778375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0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2.2.7 </a:t>
            </a:r>
            <a:r>
              <a:rPr lang="ko-KR" altLang="en-US" dirty="0"/>
              <a:t>분석 수행 및 결과 보기</a:t>
            </a:r>
          </a:p>
        </p:txBody>
      </p:sp>
      <p:pic>
        <p:nvPicPr>
          <p:cNvPr id="3686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8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E13EA2A-985D-44E3-A11D-51D9FE4A2AB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6869" name="모서리가 둥근 직사각형 41"/>
          <p:cNvSpPr>
            <a:spLocks noChangeArrowheads="1"/>
          </p:cNvSpPr>
          <p:nvPr/>
        </p:nvSpPr>
        <p:spPr bwMode="auto">
          <a:xfrm>
            <a:off x="6443663" y="5638800"/>
            <a:ext cx="1846262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Union_A.amw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99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 Output</a:t>
            </a:r>
            <a:endParaRPr lang="ko-KR" altLang="en-US"/>
          </a:p>
        </p:txBody>
      </p:sp>
      <p:sp>
        <p:nvSpPr>
          <p:cNvPr id="3789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2888AC6-9AF3-404E-BFAA-8AEFB43987A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6"/>
            <a:ext cx="7696200" cy="5100668"/>
          </a:xfrm>
        </p:spPr>
      </p:pic>
    </p:spTree>
    <p:extLst>
      <p:ext uri="{BB962C8B-B14F-4D97-AF65-F5344CB8AC3E}">
        <p14:creationId xmlns:p14="http://schemas.microsoft.com/office/powerpoint/2010/main" val="3476498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사례 </a:t>
            </a:r>
            <a:r>
              <a:rPr lang="en-US" altLang="ko-KR" dirty="0"/>
              <a:t>- </a:t>
            </a:r>
            <a:r>
              <a:rPr lang="ko-KR" altLang="en-US" dirty="0"/>
              <a:t>잠재변수가 있는 구조방정식모형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endParaRPr lang="en-US" altLang="ko-KR" sz="1800" dirty="0"/>
          </a:p>
          <a:p>
            <a:pPr>
              <a:lnSpc>
                <a:spcPct val="135000"/>
              </a:lnSpc>
              <a:defRPr/>
            </a:pPr>
            <a:r>
              <a:rPr lang="ko-KR" altLang="en-US" sz="1800" dirty="0" err="1"/>
              <a:t>외생</a:t>
            </a:r>
            <a:r>
              <a:rPr lang="ko-KR" altLang="en-US" sz="1800" dirty="0"/>
              <a:t> 잠재변수</a:t>
            </a:r>
            <a:r>
              <a:rPr lang="en-US" altLang="ko-KR" sz="1800" dirty="0"/>
              <a:t>: ACHMOT(</a:t>
            </a:r>
            <a:r>
              <a:rPr lang="ko-KR" altLang="en-US" sz="1800" dirty="0"/>
              <a:t>성취동기</a:t>
            </a:r>
            <a:r>
              <a:rPr lang="en-US" altLang="ko-KR" sz="1800" dirty="0"/>
              <a:t>), TSSE(</a:t>
            </a:r>
            <a:r>
              <a:rPr lang="ko-KR" altLang="en-US" sz="1800" dirty="0"/>
              <a:t>업무만족</a:t>
            </a:r>
            <a:r>
              <a:rPr lang="en-US" altLang="ko-KR" sz="1800" dirty="0"/>
              <a:t>), </a:t>
            </a:r>
          </a:p>
          <a:p>
            <a:pPr marL="0" indent="0">
              <a:lnSpc>
                <a:spcPct val="135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800" dirty="0"/>
              <a:t>                         VERBINT(</a:t>
            </a:r>
            <a:r>
              <a:rPr lang="ko-KR" altLang="en-US" sz="1800" dirty="0"/>
              <a:t>대화능력</a:t>
            </a:r>
            <a:r>
              <a:rPr lang="en-US" altLang="ko-KR" sz="1800" dirty="0"/>
              <a:t>)</a:t>
            </a:r>
          </a:p>
          <a:p>
            <a:pPr>
              <a:lnSpc>
                <a:spcPct val="135000"/>
              </a:lnSpc>
              <a:defRPr/>
            </a:pPr>
            <a:r>
              <a:rPr lang="ko-KR" altLang="en-US" sz="1800" dirty="0"/>
              <a:t>내생 잠재변수</a:t>
            </a:r>
            <a:r>
              <a:rPr lang="en-US" altLang="ko-KR" sz="1800" dirty="0"/>
              <a:t>: PERFORM(</a:t>
            </a:r>
            <a:r>
              <a:rPr lang="ko-KR" altLang="en-US" sz="1800" dirty="0"/>
              <a:t>업무수행</a:t>
            </a:r>
            <a:r>
              <a:rPr lang="en-US" altLang="ko-KR" sz="1800" dirty="0"/>
              <a:t>), JOBSATIS(</a:t>
            </a:r>
            <a:r>
              <a:rPr lang="ko-KR" altLang="en-US" sz="1800" dirty="0"/>
              <a:t>직업만족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5841C69-E19B-4634-BADD-CA1B2861DD1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891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122363"/>
            <a:ext cx="700405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0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2.3.1 </a:t>
            </a:r>
            <a:r>
              <a:rPr lang="ko-KR" altLang="en-US" dirty="0"/>
              <a:t>경로도 작성 </a:t>
            </a:r>
            <a:r>
              <a:rPr lang="en-US" altLang="ko-KR" dirty="0"/>
              <a:t>– (1) </a:t>
            </a:r>
            <a:r>
              <a:rPr lang="ko-KR" altLang="en-US" dirty="0" err="1"/>
              <a:t>잠재변수</a:t>
            </a:r>
            <a:r>
              <a:rPr lang="ko-KR" altLang="en-US" dirty="0"/>
              <a:t> 작성 및 이름 입력</a:t>
            </a:r>
          </a:p>
        </p:txBody>
      </p:sp>
      <p:pic>
        <p:nvPicPr>
          <p:cNvPr id="39939" name="내용 개체 틀 2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038" y="1052513"/>
            <a:ext cx="7604125" cy="5184775"/>
          </a:xfrm>
        </p:spPr>
      </p:pic>
      <p:sp>
        <p:nvSpPr>
          <p:cNvPr id="399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B2633E8-C174-4975-814F-7BFA60502FD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39941" name="모서리가 둥근 직사각형 41"/>
          <p:cNvSpPr>
            <a:spLocks noChangeArrowheads="1"/>
          </p:cNvSpPr>
          <p:nvPr/>
        </p:nvSpPr>
        <p:spPr bwMode="auto">
          <a:xfrm>
            <a:off x="7092950" y="1412875"/>
            <a:ext cx="168910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942" name="모서리가 둥근 직사각형 41"/>
          <p:cNvSpPr>
            <a:spLocks noChangeArrowheads="1"/>
          </p:cNvSpPr>
          <p:nvPr/>
        </p:nvSpPr>
        <p:spPr bwMode="auto">
          <a:xfrm>
            <a:off x="6588125" y="5661025"/>
            <a:ext cx="216217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64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관찰변수</a:t>
            </a:r>
            <a:r>
              <a:rPr lang="ko-KR" altLang="en-US" dirty="0"/>
              <a:t> 및</a:t>
            </a:r>
            <a:r>
              <a:rPr lang="en-US" altLang="ko-KR" dirty="0"/>
              <a:t> </a:t>
            </a:r>
            <a:r>
              <a:rPr lang="ko-KR" altLang="en-US" dirty="0" err="1"/>
              <a:t>오차변수</a:t>
            </a:r>
            <a:r>
              <a:rPr lang="ko-KR" altLang="en-US" dirty="0"/>
              <a:t> 작성</a:t>
            </a:r>
          </a:p>
        </p:txBody>
      </p:sp>
      <p:pic>
        <p:nvPicPr>
          <p:cNvPr id="4096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038" y="1052513"/>
            <a:ext cx="7604125" cy="5184775"/>
          </a:xfrm>
        </p:spPr>
      </p:pic>
      <p:sp>
        <p:nvSpPr>
          <p:cNvPr id="4096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EDACC7D-BC57-4B6B-B70D-3E3F86F9455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19310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변수 이름 입력 및 인과</a:t>
            </a:r>
            <a:r>
              <a:rPr lang="en-US" altLang="ko-KR" dirty="0"/>
              <a:t>(</a:t>
            </a:r>
            <a:r>
              <a:rPr lang="ko-KR" altLang="en-US" dirty="0"/>
              <a:t>연관</a:t>
            </a:r>
            <a:r>
              <a:rPr lang="en-US" altLang="ko-KR" dirty="0"/>
              <a:t>)</a:t>
            </a:r>
            <a:r>
              <a:rPr lang="ko-KR" altLang="en-US" dirty="0"/>
              <a:t>관계 입력</a:t>
            </a:r>
          </a:p>
        </p:txBody>
      </p:sp>
      <p:pic>
        <p:nvPicPr>
          <p:cNvPr id="4198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038" y="1052513"/>
            <a:ext cx="7604125" cy="5184775"/>
          </a:xfrm>
        </p:spPr>
      </p:pic>
      <p:sp>
        <p:nvSpPr>
          <p:cNvPr id="419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6B628C2-B68F-47D5-B8E5-A8DD1A9B99D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21476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기타</a:t>
            </a:r>
            <a:r>
              <a:rPr lang="en-US" altLang="ko-KR"/>
              <a:t> </a:t>
            </a:r>
            <a:r>
              <a:rPr lang="ko-KR" altLang="en-US"/>
              <a:t>작업</a:t>
            </a:r>
          </a:p>
        </p:txBody>
      </p:sp>
      <p:sp>
        <p:nvSpPr>
          <p:cNvPr id="430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8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관찰변수의</a:t>
            </a:r>
            <a:r>
              <a:rPr lang="ko-KR" altLang="en-US" sz="1800" dirty="0">
                <a:solidFill>
                  <a:schemeClr val="tx1"/>
                </a:solidFill>
              </a:rPr>
              <a:t> 이름 입력</a:t>
            </a:r>
            <a:r>
              <a:rPr lang="en-US" altLang="ko-KR" sz="1800" dirty="0">
                <a:solidFill>
                  <a:schemeClr val="tx1"/>
                </a:solidFill>
              </a:rPr>
              <a:t>: ‘List Variables in Data Set’ </a:t>
            </a:r>
            <a:r>
              <a:rPr lang="ko-KR" altLang="en-US" sz="1800" dirty="0">
                <a:solidFill>
                  <a:schemeClr val="tx1"/>
                </a:solidFill>
              </a:rPr>
              <a:t>아이콘을 이용하여 관찰변수들의 이름을 입력한다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8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오차변수의</a:t>
            </a:r>
            <a:r>
              <a:rPr lang="ko-KR" altLang="en-US" sz="1800" dirty="0">
                <a:solidFill>
                  <a:schemeClr val="tx1"/>
                </a:solidFill>
              </a:rPr>
              <a:t> 이름 입력</a:t>
            </a:r>
            <a:r>
              <a:rPr lang="en-US" altLang="ko-KR" sz="1800" dirty="0">
                <a:solidFill>
                  <a:schemeClr val="tx1"/>
                </a:solidFill>
              </a:rPr>
              <a:t>: ‘Object </a:t>
            </a:r>
            <a:r>
              <a:rPr lang="en-US" altLang="ko-KR" sz="1800" dirty="0" err="1">
                <a:solidFill>
                  <a:schemeClr val="tx1"/>
                </a:solidFill>
              </a:rPr>
              <a:t>Properites</a:t>
            </a:r>
            <a:r>
              <a:rPr lang="en-US" altLang="ko-KR" sz="1800" dirty="0">
                <a:solidFill>
                  <a:schemeClr val="tx1"/>
                </a:solidFill>
              </a:rPr>
              <a:t>’ </a:t>
            </a:r>
            <a:r>
              <a:rPr lang="ko-KR" altLang="en-US" sz="1800" dirty="0">
                <a:solidFill>
                  <a:schemeClr val="tx1"/>
                </a:solidFill>
              </a:rPr>
              <a:t>대화상자를 이용하여 오차변수들의 이름을 입력한다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단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</a:rPr>
              <a:t>오차변수의</a:t>
            </a:r>
            <a:r>
              <a:rPr lang="ko-KR" altLang="en-US" sz="1800" dirty="0">
                <a:solidFill>
                  <a:schemeClr val="tx1"/>
                </a:solidFill>
              </a:rPr>
              <a:t> 이름은 데이터 파일에 존재하지 않은 것이어야 한다</a:t>
            </a:r>
            <a:r>
              <a:rPr lang="en-US" altLang="ko-KR" sz="1800" dirty="0">
                <a:solidFill>
                  <a:schemeClr val="tx1"/>
                </a:solidFill>
              </a:rPr>
              <a:t>).</a:t>
            </a:r>
          </a:p>
          <a:p>
            <a:pPr>
              <a:lnSpc>
                <a:spcPct val="180000"/>
              </a:lnSpc>
            </a:pPr>
            <a:r>
              <a:rPr lang="ko-KR" altLang="en-US" sz="1800" dirty="0" err="1">
                <a:solidFill>
                  <a:schemeClr val="tx1"/>
                </a:solidFill>
              </a:rPr>
              <a:t>인관관계</a:t>
            </a:r>
            <a:r>
              <a:rPr lang="ko-KR" altLang="en-US" sz="1800" dirty="0">
                <a:solidFill>
                  <a:schemeClr val="tx1"/>
                </a:solidFill>
              </a:rPr>
              <a:t> 및 연관관계 표현</a:t>
            </a:r>
            <a:r>
              <a:rPr lang="en-US" altLang="ko-KR" sz="1800" dirty="0">
                <a:solidFill>
                  <a:schemeClr val="tx1"/>
                </a:solidFill>
              </a:rPr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잠재변수들의 인과관계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 err="1">
                <a:solidFill>
                  <a:schemeClr val="tx1"/>
                </a:solidFill>
              </a:rPr>
              <a:t>한방향</a:t>
            </a:r>
            <a:r>
              <a:rPr lang="ko-KR" altLang="en-US" sz="1800" dirty="0">
                <a:solidFill>
                  <a:schemeClr val="tx1"/>
                </a:solidFill>
              </a:rPr>
              <a:t> 화살표</a:t>
            </a:r>
            <a:r>
              <a:rPr lang="en-US" altLang="ko-KR" sz="1800" dirty="0">
                <a:solidFill>
                  <a:schemeClr val="tx1"/>
                </a:solidFill>
              </a:rPr>
              <a:t>) </a:t>
            </a:r>
            <a:r>
              <a:rPr lang="ko-KR" altLang="en-US" sz="1800" dirty="0">
                <a:solidFill>
                  <a:schemeClr val="tx1"/>
                </a:solidFill>
              </a:rPr>
              <a:t>및 연관관계</a:t>
            </a:r>
            <a:r>
              <a:rPr lang="en-US" altLang="ko-KR" sz="1800" dirty="0">
                <a:solidFill>
                  <a:schemeClr val="tx1"/>
                </a:solidFill>
              </a:rPr>
              <a:t>(</a:t>
            </a:r>
            <a:r>
              <a:rPr lang="ko-KR" altLang="en-US" sz="1800" dirty="0">
                <a:solidFill>
                  <a:schemeClr val="tx1"/>
                </a:solidFill>
              </a:rPr>
              <a:t>양방향 화살표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r>
              <a:rPr lang="ko-KR" altLang="en-US" sz="1800" dirty="0">
                <a:solidFill>
                  <a:schemeClr val="tx1"/>
                </a:solidFill>
              </a:rPr>
              <a:t>를 표현한다</a:t>
            </a:r>
            <a:r>
              <a:rPr lang="en-US" altLang="ko-KR" sz="1800" dirty="0">
                <a:solidFill>
                  <a:schemeClr val="tx1"/>
                </a:solidFill>
              </a:rPr>
              <a:t>.  </a:t>
            </a:r>
          </a:p>
          <a:p>
            <a:pPr>
              <a:lnSpc>
                <a:spcPct val="180000"/>
              </a:lnSpc>
            </a:pPr>
            <a:r>
              <a:rPr lang="ko-KR" altLang="en-US" sz="1800" dirty="0">
                <a:solidFill>
                  <a:schemeClr val="tx1"/>
                </a:solidFill>
              </a:rPr>
              <a:t>제목과 주석 붙이기</a:t>
            </a:r>
            <a:r>
              <a:rPr lang="en-US" altLang="ko-KR" sz="1800" dirty="0">
                <a:solidFill>
                  <a:schemeClr val="tx1"/>
                </a:solidFill>
              </a:rPr>
              <a:t>: ‘Figure Captions’ </a:t>
            </a:r>
            <a:r>
              <a:rPr lang="ko-KR" altLang="en-US" sz="1800" dirty="0">
                <a:solidFill>
                  <a:schemeClr val="tx1"/>
                </a:solidFill>
              </a:rPr>
              <a:t>아이콘을 이용하여 제목과 주석을 붙인다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C2F443F-D237-49B6-A485-F0BBD8B950C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7179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</a:t>
            </a:r>
            <a:r>
              <a:rPr lang="ko-KR" altLang="en-US" dirty="0" err="1"/>
              <a:t>잠재변수의</a:t>
            </a:r>
            <a:r>
              <a:rPr lang="ko-KR" altLang="en-US" dirty="0"/>
              <a:t> </a:t>
            </a:r>
            <a:r>
              <a:rPr lang="ko-KR" altLang="en-US" dirty="0" err="1"/>
              <a:t>측정단위</a:t>
            </a:r>
            <a:r>
              <a:rPr lang="ko-KR" altLang="en-US" dirty="0"/>
              <a:t> 규정</a:t>
            </a:r>
          </a:p>
        </p:txBody>
      </p:sp>
      <p:pic>
        <p:nvPicPr>
          <p:cNvPr id="4403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038" y="1052513"/>
            <a:ext cx="7604125" cy="5184775"/>
          </a:xfrm>
        </p:spPr>
      </p:pic>
      <p:sp>
        <p:nvSpPr>
          <p:cNvPr id="440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D8B7067-7AEE-48B0-BAFB-33BC18E9FC6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826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단일 지시자 문제</a:t>
            </a:r>
          </a:p>
        </p:txBody>
      </p:sp>
      <p:pic>
        <p:nvPicPr>
          <p:cNvPr id="4505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038" y="1052513"/>
            <a:ext cx="7604125" cy="5184775"/>
          </a:xfrm>
        </p:spPr>
      </p:pic>
      <p:sp>
        <p:nvSpPr>
          <p:cNvPr id="450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5C4B13A-086B-4D92-A122-E6C19755A0B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9064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42C2FB8-4A70-4291-8DC9-D961F6B7C10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... </a:t>
            </a:r>
            <a:r>
              <a:rPr lang="ko-KR" altLang="en-US" dirty="0"/>
              <a:t>탐색적</a:t>
            </a:r>
            <a:r>
              <a:rPr lang="en-US" altLang="ko-KR" dirty="0"/>
              <a:t> </a:t>
            </a:r>
            <a:r>
              <a:rPr lang="ko-KR" altLang="en-US" dirty="0"/>
              <a:t>연구  </a:t>
            </a:r>
            <a:r>
              <a:rPr lang="en-US" altLang="ko-KR" dirty="0"/>
              <a:t>VS  </a:t>
            </a:r>
            <a:r>
              <a:rPr lang="ko-KR" altLang="en-US" dirty="0"/>
              <a:t>확증적 연구</a:t>
            </a:r>
            <a:endParaRPr lang="en-US" altLang="ko-KR" dirty="0"/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4945063" y="11967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국어</a:t>
            </a:r>
          </a:p>
        </p:txBody>
      </p:sp>
      <p:sp>
        <p:nvSpPr>
          <p:cNvPr id="8197" name="Oval 4"/>
          <p:cNvSpPr>
            <a:spLocks noChangeArrowheads="1"/>
          </p:cNvSpPr>
          <p:nvPr/>
        </p:nvSpPr>
        <p:spPr bwMode="auto">
          <a:xfrm>
            <a:off x="7262813" y="2152427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언어능력</a:t>
            </a:r>
          </a:p>
        </p:txBody>
      </p:sp>
      <p:sp>
        <p:nvSpPr>
          <p:cNvPr id="8198" name="Oval 5"/>
          <p:cNvSpPr>
            <a:spLocks noChangeArrowheads="1"/>
          </p:cNvSpPr>
          <p:nvPr/>
        </p:nvSpPr>
        <p:spPr bwMode="auto">
          <a:xfrm>
            <a:off x="7262813" y="4397152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수리능력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4945063" y="21111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영어</a:t>
            </a:r>
          </a:p>
        </p:txBody>
      </p:sp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4945063" y="30255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한문</a:t>
            </a:r>
          </a:p>
        </p:txBody>
      </p:sp>
      <p:sp>
        <p:nvSpPr>
          <p:cNvPr id="8201" name="Rectangle 8"/>
          <p:cNvSpPr>
            <a:spLocks noChangeArrowheads="1"/>
          </p:cNvSpPr>
          <p:nvPr/>
        </p:nvSpPr>
        <p:spPr bwMode="auto">
          <a:xfrm>
            <a:off x="4945063" y="39399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수학</a:t>
            </a:r>
          </a:p>
        </p:txBody>
      </p:sp>
      <p:sp>
        <p:nvSpPr>
          <p:cNvPr id="8202" name="Rectangle 9"/>
          <p:cNvSpPr>
            <a:spLocks noChangeArrowheads="1"/>
          </p:cNvSpPr>
          <p:nvPr/>
        </p:nvSpPr>
        <p:spPr bwMode="auto">
          <a:xfrm>
            <a:off x="4945063" y="48543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과학</a:t>
            </a:r>
          </a:p>
        </p:txBody>
      </p:sp>
      <p:cxnSp>
        <p:nvCxnSpPr>
          <p:cNvPr id="8203" name="AutoShape 10"/>
          <p:cNvCxnSpPr>
            <a:cxnSpLocks noChangeShapeType="1"/>
            <a:stCxn id="8197" idx="2"/>
            <a:endCxn id="8196" idx="3"/>
          </p:cNvCxnSpPr>
          <p:nvPr/>
        </p:nvCxnSpPr>
        <p:spPr bwMode="auto">
          <a:xfrm flipH="1" flipV="1">
            <a:off x="6124575" y="1539652"/>
            <a:ext cx="1138238" cy="9175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4" name="AutoShape 11"/>
          <p:cNvCxnSpPr>
            <a:cxnSpLocks noChangeShapeType="1"/>
            <a:stCxn id="8197" idx="2"/>
            <a:endCxn id="8199" idx="3"/>
          </p:cNvCxnSpPr>
          <p:nvPr/>
        </p:nvCxnSpPr>
        <p:spPr bwMode="auto">
          <a:xfrm flipH="1" flipV="1">
            <a:off x="6124575" y="2454052"/>
            <a:ext cx="1138238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5" name="AutoShape 12"/>
          <p:cNvCxnSpPr>
            <a:cxnSpLocks noChangeShapeType="1"/>
            <a:stCxn id="8197" idx="2"/>
            <a:endCxn id="8200" idx="3"/>
          </p:cNvCxnSpPr>
          <p:nvPr/>
        </p:nvCxnSpPr>
        <p:spPr bwMode="auto">
          <a:xfrm flipH="1">
            <a:off x="6124575" y="2457227"/>
            <a:ext cx="1138238" cy="9112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6" name="AutoShape 13"/>
          <p:cNvCxnSpPr>
            <a:cxnSpLocks noChangeShapeType="1"/>
            <a:stCxn id="8198" idx="2"/>
            <a:endCxn id="8201" idx="3"/>
          </p:cNvCxnSpPr>
          <p:nvPr/>
        </p:nvCxnSpPr>
        <p:spPr bwMode="auto">
          <a:xfrm flipH="1" flipV="1">
            <a:off x="6124575" y="4282852"/>
            <a:ext cx="1138238" cy="419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7" name="AutoShape 14"/>
          <p:cNvCxnSpPr>
            <a:cxnSpLocks noChangeShapeType="1"/>
            <a:stCxn id="8198" idx="2"/>
            <a:endCxn id="8202" idx="3"/>
          </p:cNvCxnSpPr>
          <p:nvPr/>
        </p:nvCxnSpPr>
        <p:spPr bwMode="auto">
          <a:xfrm flipH="1">
            <a:off x="6124575" y="4701952"/>
            <a:ext cx="1138238" cy="4953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8" name="AutoShape 15"/>
          <p:cNvCxnSpPr>
            <a:cxnSpLocks noChangeShapeType="1"/>
            <a:stCxn id="8197" idx="4"/>
            <a:endCxn id="8198" idx="0"/>
          </p:cNvCxnSpPr>
          <p:nvPr/>
        </p:nvCxnSpPr>
        <p:spPr bwMode="auto">
          <a:xfrm>
            <a:off x="8005763" y="2762027"/>
            <a:ext cx="0" cy="1635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9" name="AutoShape 16"/>
          <p:cNvCxnSpPr>
            <a:cxnSpLocks noChangeShapeType="1"/>
            <a:stCxn id="8197" idx="2"/>
            <a:endCxn id="8201" idx="3"/>
          </p:cNvCxnSpPr>
          <p:nvPr/>
        </p:nvCxnSpPr>
        <p:spPr bwMode="auto">
          <a:xfrm flipH="1">
            <a:off x="6124575" y="2457227"/>
            <a:ext cx="1138238" cy="1825625"/>
          </a:xfrm>
          <a:prstGeom prst="straightConnector1">
            <a:avLst/>
          </a:prstGeom>
          <a:noFill/>
          <a:ln w="44450">
            <a:solidFill>
              <a:srgbClr val="FF33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0" name="Rectangle 3"/>
          <p:cNvSpPr>
            <a:spLocks noChangeArrowheads="1"/>
          </p:cNvSpPr>
          <p:nvPr/>
        </p:nvSpPr>
        <p:spPr bwMode="auto">
          <a:xfrm>
            <a:off x="493713" y="11967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국어</a:t>
            </a:r>
          </a:p>
        </p:txBody>
      </p:sp>
      <p:sp>
        <p:nvSpPr>
          <p:cNvPr id="8211" name="Oval 4"/>
          <p:cNvSpPr>
            <a:spLocks noChangeArrowheads="1"/>
          </p:cNvSpPr>
          <p:nvPr/>
        </p:nvSpPr>
        <p:spPr bwMode="auto">
          <a:xfrm>
            <a:off x="2798763" y="2152427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ko-KR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12" name="Oval 5"/>
          <p:cNvSpPr>
            <a:spLocks noChangeArrowheads="1"/>
          </p:cNvSpPr>
          <p:nvPr/>
        </p:nvSpPr>
        <p:spPr bwMode="auto">
          <a:xfrm>
            <a:off x="2798763" y="3971702"/>
            <a:ext cx="1485900" cy="6096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>
                <a:solidFill>
                  <a:schemeClr val="tx1"/>
                </a:solidFill>
                <a:latin typeface="Times New Roman" panose="02020603050405020304" pitchFamily="18" charset="0"/>
              </a:rPr>
              <a:t>?</a:t>
            </a:r>
            <a:endParaRPr lang="ko-KR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13" name="Rectangle 6"/>
          <p:cNvSpPr>
            <a:spLocks noChangeArrowheads="1"/>
          </p:cNvSpPr>
          <p:nvPr/>
        </p:nvSpPr>
        <p:spPr bwMode="auto">
          <a:xfrm>
            <a:off x="493713" y="21111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영어</a:t>
            </a:r>
          </a:p>
        </p:txBody>
      </p:sp>
      <p:sp>
        <p:nvSpPr>
          <p:cNvPr id="8214" name="Rectangle 7"/>
          <p:cNvSpPr>
            <a:spLocks noChangeArrowheads="1"/>
          </p:cNvSpPr>
          <p:nvPr/>
        </p:nvSpPr>
        <p:spPr bwMode="auto">
          <a:xfrm>
            <a:off x="493713" y="30255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한문</a:t>
            </a:r>
          </a:p>
        </p:txBody>
      </p:sp>
      <p:sp>
        <p:nvSpPr>
          <p:cNvPr id="8215" name="Rectangle 8"/>
          <p:cNvSpPr>
            <a:spLocks noChangeArrowheads="1"/>
          </p:cNvSpPr>
          <p:nvPr/>
        </p:nvSpPr>
        <p:spPr bwMode="auto">
          <a:xfrm>
            <a:off x="493713" y="39399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수학</a:t>
            </a:r>
          </a:p>
        </p:txBody>
      </p:sp>
      <p:sp>
        <p:nvSpPr>
          <p:cNvPr id="8216" name="Rectangle 9"/>
          <p:cNvSpPr>
            <a:spLocks noChangeArrowheads="1"/>
          </p:cNvSpPr>
          <p:nvPr/>
        </p:nvSpPr>
        <p:spPr bwMode="auto">
          <a:xfrm>
            <a:off x="493713" y="4854352"/>
            <a:ext cx="1179512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과학</a:t>
            </a:r>
          </a:p>
        </p:txBody>
      </p:sp>
      <p:cxnSp>
        <p:nvCxnSpPr>
          <p:cNvPr id="8217" name="AutoShape 10"/>
          <p:cNvCxnSpPr>
            <a:cxnSpLocks noChangeShapeType="1"/>
            <a:stCxn id="8211" idx="2"/>
            <a:endCxn id="8210" idx="3"/>
          </p:cNvCxnSpPr>
          <p:nvPr/>
        </p:nvCxnSpPr>
        <p:spPr bwMode="auto">
          <a:xfrm flipH="1" flipV="1">
            <a:off x="1673225" y="1539652"/>
            <a:ext cx="1125538" cy="91757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8" name="AutoShape 11"/>
          <p:cNvCxnSpPr>
            <a:cxnSpLocks noChangeShapeType="1"/>
            <a:stCxn id="8211" idx="2"/>
            <a:endCxn id="8213" idx="3"/>
          </p:cNvCxnSpPr>
          <p:nvPr/>
        </p:nvCxnSpPr>
        <p:spPr bwMode="auto">
          <a:xfrm flipH="1" flipV="1">
            <a:off x="1673225" y="2454052"/>
            <a:ext cx="1125538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9" name="AutoShape 12"/>
          <p:cNvCxnSpPr>
            <a:cxnSpLocks noChangeShapeType="1"/>
            <a:stCxn id="8211" idx="2"/>
            <a:endCxn id="8214" idx="3"/>
          </p:cNvCxnSpPr>
          <p:nvPr/>
        </p:nvCxnSpPr>
        <p:spPr bwMode="auto">
          <a:xfrm flipH="1">
            <a:off x="1673225" y="2457227"/>
            <a:ext cx="1125538" cy="9112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0" name="AutoShape 13"/>
          <p:cNvCxnSpPr>
            <a:cxnSpLocks noChangeShapeType="1"/>
            <a:stCxn id="8212" idx="2"/>
            <a:endCxn id="8215" idx="3"/>
          </p:cNvCxnSpPr>
          <p:nvPr/>
        </p:nvCxnSpPr>
        <p:spPr bwMode="auto">
          <a:xfrm flipH="1">
            <a:off x="1673225" y="4276502"/>
            <a:ext cx="1125538" cy="63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1" name="AutoShape 14"/>
          <p:cNvCxnSpPr>
            <a:cxnSpLocks noChangeShapeType="1"/>
            <a:stCxn id="8212" idx="2"/>
            <a:endCxn id="8216" idx="3"/>
          </p:cNvCxnSpPr>
          <p:nvPr/>
        </p:nvCxnSpPr>
        <p:spPr bwMode="auto">
          <a:xfrm flipH="1">
            <a:off x="1673225" y="4276502"/>
            <a:ext cx="1125538" cy="9207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2" name="AutoShape 15"/>
          <p:cNvCxnSpPr>
            <a:cxnSpLocks noChangeShapeType="1"/>
            <a:stCxn id="8211" idx="4"/>
            <a:endCxn id="8212" idx="0"/>
          </p:cNvCxnSpPr>
          <p:nvPr/>
        </p:nvCxnSpPr>
        <p:spPr bwMode="auto">
          <a:xfrm>
            <a:off x="3541713" y="2762027"/>
            <a:ext cx="0" cy="12096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3" name="AutoShape 12"/>
          <p:cNvCxnSpPr>
            <a:cxnSpLocks noChangeShapeType="1"/>
            <a:stCxn id="8211" idx="2"/>
            <a:endCxn id="8215" idx="3"/>
          </p:cNvCxnSpPr>
          <p:nvPr/>
        </p:nvCxnSpPr>
        <p:spPr bwMode="auto">
          <a:xfrm flipH="1">
            <a:off x="1673225" y="2457227"/>
            <a:ext cx="1125538" cy="18256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4" name="AutoShape 13"/>
          <p:cNvCxnSpPr>
            <a:cxnSpLocks noChangeShapeType="1"/>
            <a:stCxn id="8211" idx="2"/>
            <a:endCxn id="8216" idx="3"/>
          </p:cNvCxnSpPr>
          <p:nvPr/>
        </p:nvCxnSpPr>
        <p:spPr bwMode="auto">
          <a:xfrm flipH="1">
            <a:off x="1673225" y="2457227"/>
            <a:ext cx="1125538" cy="27400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5" name="AutoShape 13"/>
          <p:cNvCxnSpPr>
            <a:cxnSpLocks noChangeShapeType="1"/>
            <a:stCxn id="8212" idx="2"/>
            <a:endCxn id="8210" idx="3"/>
          </p:cNvCxnSpPr>
          <p:nvPr/>
        </p:nvCxnSpPr>
        <p:spPr bwMode="auto">
          <a:xfrm flipH="1" flipV="1">
            <a:off x="1673225" y="1539652"/>
            <a:ext cx="1125538" cy="27368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6" name="AutoShape 13"/>
          <p:cNvCxnSpPr>
            <a:cxnSpLocks noChangeShapeType="1"/>
            <a:stCxn id="8212" idx="2"/>
            <a:endCxn id="8213" idx="3"/>
          </p:cNvCxnSpPr>
          <p:nvPr/>
        </p:nvCxnSpPr>
        <p:spPr bwMode="auto">
          <a:xfrm flipH="1" flipV="1">
            <a:off x="1673225" y="2454052"/>
            <a:ext cx="1125538" cy="18224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27" name="AutoShape 13"/>
          <p:cNvCxnSpPr>
            <a:cxnSpLocks noChangeShapeType="1"/>
            <a:stCxn id="8212" idx="2"/>
            <a:endCxn id="8214" idx="3"/>
          </p:cNvCxnSpPr>
          <p:nvPr/>
        </p:nvCxnSpPr>
        <p:spPr bwMode="auto">
          <a:xfrm flipH="1" flipV="1">
            <a:off x="1673225" y="3368452"/>
            <a:ext cx="1125538" cy="9080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직사각형 36"/>
          <p:cNvSpPr>
            <a:spLocks noChangeArrowheads="1"/>
          </p:cNvSpPr>
          <p:nvPr/>
        </p:nvSpPr>
        <p:spPr bwMode="auto">
          <a:xfrm>
            <a:off x="395288" y="5733256"/>
            <a:ext cx="408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EFA(Exploratory Factor Analysis)</a:t>
            </a:r>
            <a:endParaRPr lang="ko-KR" altLang="en-US" sz="18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" name="직사각형 37"/>
          <p:cNvSpPr>
            <a:spLocks noChangeArrowheads="1"/>
          </p:cNvSpPr>
          <p:nvPr/>
        </p:nvSpPr>
        <p:spPr bwMode="auto">
          <a:xfrm>
            <a:off x="4878388" y="5742781"/>
            <a:ext cx="4086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CFA(Confirmatory Factor Analysis)</a:t>
            </a:r>
            <a:endParaRPr lang="ko-KR" altLang="en-US" sz="1800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645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≪</a:t>
            </a:r>
            <a:r>
              <a:rPr lang="ko-KR" altLang="en-US"/>
              <a:t>참조</a:t>
            </a:r>
            <a:r>
              <a:rPr lang="en-US" altLang="ko-KR"/>
              <a:t>≫ </a:t>
            </a:r>
            <a:r>
              <a:rPr lang="ko-KR" altLang="en-US"/>
              <a:t>주의사항</a:t>
            </a:r>
          </a:p>
        </p:txBody>
      </p:sp>
      <p:sp>
        <p:nvSpPr>
          <p:cNvPr id="460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/>
              <a:t>오차변수의 존재</a:t>
            </a:r>
            <a:r>
              <a:rPr lang="en-US" altLang="ko-KR" sz="1800">
                <a:solidFill>
                  <a:schemeClr val="tx1"/>
                </a:solidFill>
              </a:rPr>
              <a:t>: </a:t>
            </a:r>
            <a:r>
              <a:rPr lang="ko-KR" altLang="en-US" sz="1800">
                <a:solidFill>
                  <a:schemeClr val="tx1"/>
                </a:solidFill>
              </a:rPr>
              <a:t>모든 내생변수에는 반드시 하나의 오차변수가 대응되어 있어야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  <a:r>
              <a:rPr lang="ko-KR" altLang="en-US" sz="1800">
                <a:solidFill>
                  <a:schemeClr val="tx1"/>
                </a:solidFill>
              </a:rPr>
              <a:t>잠재변수가 있는 모형의 경우 모든 관찰변수도 내생변수이다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오차변수와 연결된 경로계수</a:t>
            </a:r>
            <a:r>
              <a:rPr lang="en-US" altLang="ko-KR" sz="1800">
                <a:solidFill>
                  <a:schemeClr val="tx1"/>
                </a:solidFill>
              </a:rPr>
              <a:t>: </a:t>
            </a:r>
            <a:r>
              <a:rPr lang="ko-KR" altLang="en-US" sz="1800">
                <a:solidFill>
                  <a:schemeClr val="tx1"/>
                </a:solidFill>
              </a:rPr>
              <a:t>오차변수로부터 내생변수에 연결된 경로계수는 </a:t>
            </a:r>
            <a:r>
              <a:rPr lang="en-US" altLang="ko-KR" sz="1800">
                <a:solidFill>
                  <a:schemeClr val="tx1"/>
                </a:solidFill>
              </a:rPr>
              <a:t>‘1’</a:t>
            </a:r>
            <a:r>
              <a:rPr lang="ko-KR" altLang="en-US" sz="1800">
                <a:solidFill>
                  <a:schemeClr val="tx1"/>
                </a:solidFill>
              </a:rPr>
              <a:t>로 고정되어 있어야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외생변수들 간의 연관성</a:t>
            </a:r>
            <a:r>
              <a:rPr lang="en-US" altLang="ko-KR" sz="1800">
                <a:solidFill>
                  <a:schemeClr val="tx1"/>
                </a:solidFill>
              </a:rPr>
              <a:t>: </a:t>
            </a:r>
            <a:r>
              <a:rPr lang="ko-KR" altLang="en-US" sz="1800">
                <a:solidFill>
                  <a:schemeClr val="tx1"/>
                </a:solidFill>
              </a:rPr>
              <a:t>모든 외생변수들 간에는 양방향 화살표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연관관계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  <a:r>
              <a:rPr lang="ko-KR" altLang="en-US" sz="1800">
                <a:solidFill>
                  <a:schemeClr val="tx1"/>
                </a:solidFill>
              </a:rPr>
              <a:t>로 연결되어 있어야 한다</a:t>
            </a:r>
            <a:r>
              <a:rPr lang="en-US" altLang="ko-KR" sz="180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잠재변수의 측정단위 규정</a:t>
            </a:r>
            <a:r>
              <a:rPr lang="en-US" altLang="ko-KR" sz="1800">
                <a:solidFill>
                  <a:schemeClr val="tx1"/>
                </a:solidFill>
              </a:rPr>
              <a:t>: </a:t>
            </a:r>
            <a:r>
              <a:rPr lang="ko-KR" altLang="en-US" sz="1800">
                <a:solidFill>
                  <a:schemeClr val="tx1"/>
                </a:solidFill>
              </a:rPr>
              <a:t>잠재변수와 연결된 관찰변수 중 하나의 경로계수는 </a:t>
            </a:r>
            <a:r>
              <a:rPr lang="en-US" altLang="ko-KR" sz="1800">
                <a:solidFill>
                  <a:schemeClr val="tx1"/>
                </a:solidFill>
              </a:rPr>
              <a:t>‘1’</a:t>
            </a:r>
            <a:r>
              <a:rPr lang="ko-KR" altLang="en-US" sz="1800">
                <a:solidFill>
                  <a:schemeClr val="tx1"/>
                </a:solidFill>
              </a:rPr>
              <a:t>로 고정되어 있어야 한다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/>
              <a:t>단일 지시자 문제</a:t>
            </a:r>
            <a:r>
              <a:rPr lang="en-US" altLang="ko-KR" sz="1800">
                <a:solidFill>
                  <a:schemeClr val="tx1"/>
                </a:solidFill>
              </a:rPr>
              <a:t>: </a:t>
            </a:r>
            <a:r>
              <a:rPr lang="ko-KR" altLang="en-US" sz="1800">
                <a:solidFill>
                  <a:schemeClr val="tx1"/>
                </a:solidFill>
              </a:rPr>
              <a:t>잠재변수에 하나의 관찰변수만 설정되어 있을 경우</a:t>
            </a:r>
            <a:r>
              <a:rPr lang="en-US" altLang="ko-KR" sz="1800">
                <a:solidFill>
                  <a:schemeClr val="tx1"/>
                </a:solidFill>
              </a:rPr>
              <a:t>, </a:t>
            </a:r>
            <a:r>
              <a:rPr lang="ko-KR" altLang="en-US" sz="1800">
                <a:solidFill>
                  <a:schemeClr val="tx1"/>
                </a:solidFill>
              </a:rPr>
              <a:t>해당 관찰변수와 연결된 오차변수의 분산은 특정한 값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ko-KR" altLang="en-US" sz="1800">
                <a:solidFill>
                  <a:schemeClr val="tx1"/>
                </a:solidFill>
              </a:rPr>
              <a:t>보통은 </a:t>
            </a:r>
            <a:r>
              <a:rPr lang="en-US" altLang="ko-KR" sz="1800">
                <a:solidFill>
                  <a:schemeClr val="tx1"/>
                </a:solidFill>
              </a:rPr>
              <a:t>‘0’)</a:t>
            </a:r>
            <a:r>
              <a:rPr lang="ko-KR" altLang="en-US" sz="1800">
                <a:solidFill>
                  <a:schemeClr val="tx1"/>
                </a:solidFill>
              </a:rPr>
              <a:t>으로 규정되어 있어야 한다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ECF348B-FBFE-4571-BB56-233D5C21325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97354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분석 수행 및 결과 보기</a:t>
            </a:r>
          </a:p>
        </p:txBody>
      </p:sp>
      <p:pic>
        <p:nvPicPr>
          <p:cNvPr id="4710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038" y="1052513"/>
            <a:ext cx="7604125" cy="5184775"/>
          </a:xfrm>
        </p:spPr>
      </p:pic>
      <p:sp>
        <p:nvSpPr>
          <p:cNvPr id="471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795426E-3715-4E1C-B0A4-1CC2075A5D9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47109" name="모서리가 둥근 직사각형 41"/>
          <p:cNvSpPr>
            <a:spLocks noChangeArrowheads="1"/>
          </p:cNvSpPr>
          <p:nvPr/>
        </p:nvSpPr>
        <p:spPr bwMode="auto">
          <a:xfrm>
            <a:off x="6588125" y="5661025"/>
            <a:ext cx="216217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Jobsatis_A.amw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927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 Output</a:t>
            </a:r>
            <a:endParaRPr lang="ko-KR" altLang="en-US"/>
          </a:p>
        </p:txBody>
      </p:sp>
      <p:sp>
        <p:nvSpPr>
          <p:cNvPr id="4813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6C8A3F0-1BE7-422A-A7EE-D6ED20B39B2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</p:spTree>
    <p:extLst>
      <p:ext uri="{BB962C8B-B14F-4D97-AF65-F5344CB8AC3E}">
        <p14:creationId xmlns:p14="http://schemas.microsoft.com/office/powerpoint/2010/main" val="2494040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2349699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8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분석 사례 </a:t>
            </a:r>
            <a:r>
              <a:rPr lang="en-US" altLang="ko-KR" dirty="0"/>
              <a:t>– </a:t>
            </a:r>
            <a:r>
              <a:rPr lang="ko-KR" altLang="en-US" dirty="0"/>
              <a:t>데이터 탐색</a:t>
            </a:r>
          </a:p>
        </p:txBody>
      </p:sp>
      <p:pic>
        <p:nvPicPr>
          <p:cNvPr id="50179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2038"/>
            <a:ext cx="7696200" cy="5165725"/>
          </a:xfrm>
        </p:spPr>
      </p:pic>
      <p:sp>
        <p:nvSpPr>
          <p:cNvPr id="501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CC59603-D8F8-4FD9-985C-DC0FE8957B0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50181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2205038"/>
            <a:ext cx="1808163" cy="36528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2" name="모서리가 둥근 직사각형 41"/>
          <p:cNvSpPr>
            <a:spLocks noChangeArrowheads="1"/>
          </p:cNvSpPr>
          <p:nvPr/>
        </p:nvSpPr>
        <p:spPr bwMode="auto">
          <a:xfrm>
            <a:off x="852488" y="1501775"/>
            <a:ext cx="2038350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Stu_Outlier.sav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0183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852738"/>
            <a:ext cx="5281612" cy="28479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4140200" y="1989138"/>
            <a:ext cx="576263" cy="1008062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5651500" y="3357563"/>
            <a:ext cx="1368425" cy="358775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481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3.1.2 SPSS </a:t>
            </a:r>
            <a:r>
              <a:rPr lang="ko-KR" altLang="en-US" dirty="0"/>
              <a:t>분석 사례 </a:t>
            </a:r>
            <a:r>
              <a:rPr lang="en-US" altLang="ko-KR" dirty="0"/>
              <a:t>– ‘</a:t>
            </a:r>
            <a:r>
              <a:rPr lang="ko-KR" altLang="en-US" dirty="0"/>
              <a:t>데이터 탐색</a:t>
            </a:r>
            <a:r>
              <a:rPr lang="en-US" altLang="ko-KR" dirty="0"/>
              <a:t>’</a:t>
            </a:r>
            <a:r>
              <a:rPr lang="ko-KR" altLang="en-US" dirty="0"/>
              <a:t> 메뉴</a:t>
            </a:r>
          </a:p>
        </p:txBody>
      </p:sp>
      <p:pic>
        <p:nvPicPr>
          <p:cNvPr id="5120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2038"/>
            <a:ext cx="7696200" cy="5165725"/>
          </a:xfrm>
        </p:spPr>
      </p:pic>
      <p:sp>
        <p:nvSpPr>
          <p:cNvPr id="512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FFAC72E-C089-4387-B245-8D99E99B7CC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1205" name="모서리가 둥근 직사각형 41"/>
          <p:cNvSpPr>
            <a:spLocks noChangeArrowheads="1"/>
          </p:cNvSpPr>
          <p:nvPr/>
        </p:nvSpPr>
        <p:spPr bwMode="auto">
          <a:xfrm>
            <a:off x="852488" y="1501775"/>
            <a:ext cx="199072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Stu_Outlier.sav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120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614613"/>
            <a:ext cx="4125912" cy="36528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635375" y="2133600"/>
            <a:ext cx="1101725" cy="574675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8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276475"/>
            <a:ext cx="2778125" cy="30622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4500563" y="3357563"/>
            <a:ext cx="1584325" cy="142875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52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sp>
        <p:nvSpPr>
          <p:cNvPr id="5222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9613D71-4AA1-4A48-97C4-3AD82B53E34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52228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81300"/>
            <a:ext cx="3529013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781300"/>
            <a:ext cx="3346450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052513"/>
            <a:ext cx="81534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287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797425"/>
            <a:ext cx="67437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기술통계량</a:t>
            </a:r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A3E3A92-77EA-4B90-B4A2-F78C757C05E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3253" name="모서리가 둥근 직사각형 41"/>
          <p:cNvSpPr>
            <a:spLocks noChangeArrowheads="1"/>
          </p:cNvSpPr>
          <p:nvPr/>
        </p:nvSpPr>
        <p:spPr bwMode="auto">
          <a:xfrm>
            <a:off x="6300788" y="5589588"/>
            <a:ext cx="2303462" cy="6397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|z-score|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 3(</a:t>
            </a: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또는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2)</a:t>
            </a:r>
          </a:p>
          <a:p>
            <a:pPr marL="0" lvl="1" algn="l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→ </a:t>
            </a: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정규성 위반</a:t>
            </a:r>
            <a:endParaRPr lang="en-US" altLang="ko-KR" sz="1800">
              <a:solidFill>
                <a:srgbClr val="1717FF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53254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984250"/>
            <a:ext cx="548957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내용 개체 틀 4"/>
          <p:cNvGraphicFramePr>
            <a:graphicFrameLocks/>
          </p:cNvGraphicFramePr>
          <p:nvPr/>
        </p:nvGraphicFramePr>
        <p:xfrm>
          <a:off x="1042988" y="3165475"/>
          <a:ext cx="6959599" cy="1560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7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7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7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7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7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7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29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표준편차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왜도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최소값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최대값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왜도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z-</a:t>
                      </a:r>
                      <a:r>
                        <a:rPr lang="ko-KR" alt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z-</a:t>
                      </a:r>
                      <a:r>
                        <a:rPr lang="ko-KR" alt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2.27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34.0%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-0.67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-0.72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-0.57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118.73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111.00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160.00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11.82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8.42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17.01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19.50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-1.12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-1.77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1.37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780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데이터 탐색</a:t>
            </a:r>
          </a:p>
        </p:txBody>
      </p:sp>
      <p:pic>
        <p:nvPicPr>
          <p:cNvPr id="5427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450" y="1052513"/>
            <a:ext cx="7607300" cy="5184775"/>
          </a:xfrm>
        </p:spPr>
      </p:pic>
      <p:sp>
        <p:nvSpPr>
          <p:cNvPr id="542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8FAB121-F009-4745-8F66-664CF8C7826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4277" name="모서리가 둥근 직사각형 41"/>
          <p:cNvSpPr>
            <a:spLocks noChangeArrowheads="1"/>
          </p:cNvSpPr>
          <p:nvPr/>
        </p:nvSpPr>
        <p:spPr bwMode="auto">
          <a:xfrm>
            <a:off x="6300788" y="1344613"/>
            <a:ext cx="201612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Stu_Outlier.sav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278" name="모서리가 둥근 직사각형 41"/>
          <p:cNvSpPr>
            <a:spLocks noChangeArrowheads="1"/>
          </p:cNvSpPr>
          <p:nvPr/>
        </p:nvSpPr>
        <p:spPr bwMode="auto">
          <a:xfrm>
            <a:off x="6156325" y="5624513"/>
            <a:ext cx="2160588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Stu_Outlier.amw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51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속성 지정</a:t>
            </a:r>
          </a:p>
        </p:txBody>
      </p:sp>
      <p:pic>
        <p:nvPicPr>
          <p:cNvPr id="5529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825" y="1052513"/>
            <a:ext cx="5416550" cy="5184775"/>
          </a:xfrm>
        </p:spPr>
      </p:pic>
      <p:sp>
        <p:nvSpPr>
          <p:cNvPr id="5530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9A31366-B7A8-4265-AF78-3B4B9294E40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5301" name="Oval 11"/>
          <p:cNvSpPr>
            <a:spLocks noChangeArrowheads="1"/>
          </p:cNvSpPr>
          <p:nvPr/>
        </p:nvSpPr>
        <p:spPr bwMode="auto">
          <a:xfrm>
            <a:off x="3552825" y="1214438"/>
            <a:ext cx="720725" cy="287337"/>
          </a:xfrm>
          <a:prstGeom prst="ellipse">
            <a:avLst/>
          </a:prstGeom>
          <a:noFill/>
          <a:ln w="25400" cap="rnd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defTabSz="4778375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defTabSz="4778375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defTabSz="4778375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defTabSz="4778375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defTabSz="4778375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302" name="모서리가 둥근 직사각형 6"/>
          <p:cNvSpPr>
            <a:spLocks noChangeArrowheads="1"/>
          </p:cNvSpPr>
          <p:nvPr/>
        </p:nvSpPr>
        <p:spPr bwMode="auto">
          <a:xfrm>
            <a:off x="2051050" y="2293938"/>
            <a:ext cx="2222500" cy="288925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303" name="모서리가 둥근 직사각형 7"/>
          <p:cNvSpPr>
            <a:spLocks noChangeArrowheads="1"/>
          </p:cNvSpPr>
          <p:nvPr/>
        </p:nvSpPr>
        <p:spPr bwMode="auto">
          <a:xfrm>
            <a:off x="2062163" y="3186113"/>
            <a:ext cx="2222500" cy="288925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304" name="모서리가 둥근 직사각형 8"/>
          <p:cNvSpPr>
            <a:spLocks noChangeArrowheads="1"/>
          </p:cNvSpPr>
          <p:nvPr/>
        </p:nvSpPr>
        <p:spPr bwMode="auto">
          <a:xfrm>
            <a:off x="4572000" y="4076700"/>
            <a:ext cx="2220913" cy="288925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9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구조방정식모형 </a:t>
            </a:r>
            <a:r>
              <a:rPr lang="en-US" altLang="ko-KR" dirty="0"/>
              <a:t>(SEM, Structural Equation Model)</a:t>
            </a:r>
            <a:endParaRPr lang="ko-KR" altLang="en-US" dirty="0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eaLnBrk="1" hangingPunct="1">
              <a:lnSpc>
                <a:spcPct val="100000"/>
              </a:lnSpc>
              <a:buClr>
                <a:srgbClr val="EC957A"/>
              </a:buClr>
              <a:buSzPct val="70000"/>
              <a:buFont typeface="Wingdings" pitchFamily="2" charset="2"/>
              <a:buChar char="l"/>
            </a:pPr>
            <a:r>
              <a:rPr lang="ko-KR" altLang="en-US" dirty="0"/>
              <a:t>구조방정식모형은 관심 영역 속에 있는 </a:t>
            </a:r>
            <a:r>
              <a:rPr lang="ko-KR" altLang="en-US" dirty="0" err="1"/>
              <a:t>인과변수들</a:t>
            </a:r>
            <a:r>
              <a:rPr lang="ko-KR" altLang="en-US" dirty="0"/>
              <a:t> 간의 구조적 관계를 일련의 방정식들의 항목으로 정식화 한 것을 의미한다</a:t>
            </a:r>
            <a:r>
              <a:rPr lang="en-US" altLang="ko-KR" dirty="0"/>
              <a:t>.</a:t>
            </a:r>
          </a:p>
          <a:p>
            <a:pPr marL="342900" lvl="1" indent="-342900" eaLnBrk="1" hangingPunct="1">
              <a:lnSpc>
                <a:spcPct val="100000"/>
              </a:lnSpc>
              <a:buClr>
                <a:srgbClr val="EC957A"/>
              </a:buClr>
              <a:buSzPct val="70000"/>
              <a:buFont typeface="Wingdings" pitchFamily="2" charset="2"/>
              <a:buChar char="l"/>
            </a:pPr>
            <a:r>
              <a:rPr lang="ko-KR" altLang="en-US" dirty="0" err="1"/>
              <a:t>인과모형</a:t>
            </a:r>
            <a:r>
              <a:rPr lang="en-US" altLang="ko-KR" dirty="0"/>
              <a:t>(causal model) </a:t>
            </a:r>
            <a:r>
              <a:rPr lang="ko-KR" altLang="en-US" dirty="0"/>
              <a:t>또는 공분산구조모형</a:t>
            </a:r>
            <a:r>
              <a:rPr lang="en-US" altLang="ko-KR" dirty="0"/>
              <a:t>(covariance structure model) </a:t>
            </a:r>
            <a:r>
              <a:rPr lang="ko-KR" altLang="en-US" dirty="0"/>
              <a:t>등으로 불리기도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AEB418A-1024-42CA-AB44-F5F73DF4D15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9221" name="모서리가 둥근 직사각형 4"/>
          <p:cNvSpPr>
            <a:spLocks noChangeArrowheads="1"/>
          </p:cNvSpPr>
          <p:nvPr/>
        </p:nvSpPr>
        <p:spPr bwMode="auto">
          <a:xfrm>
            <a:off x="1214438" y="2420938"/>
            <a:ext cx="1928812" cy="10715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관찰변수들 </a:t>
            </a:r>
            <a:endParaRPr lang="en-US" altLang="ko-KR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간의</a:t>
            </a:r>
            <a:endParaRPr lang="en-US" altLang="ko-KR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분산</a:t>
            </a:r>
            <a:r>
              <a:rPr lang="en-US" altLang="ko-KR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dirty="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공분산</a:t>
            </a:r>
          </a:p>
        </p:txBody>
      </p:sp>
      <p:sp>
        <p:nvSpPr>
          <p:cNvPr id="9222" name="모서리가 둥근 직사각형 5"/>
          <p:cNvSpPr>
            <a:spLocks noChangeArrowheads="1"/>
          </p:cNvSpPr>
          <p:nvPr/>
        </p:nvSpPr>
        <p:spPr bwMode="auto">
          <a:xfrm>
            <a:off x="3714750" y="2420938"/>
            <a:ext cx="1928813" cy="10715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연구자의 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가설에 의한 모형</a:t>
            </a:r>
          </a:p>
        </p:txBody>
      </p:sp>
      <p:sp>
        <p:nvSpPr>
          <p:cNvPr id="9223" name="모서리가 둥근 직사각형 6"/>
          <p:cNvSpPr>
            <a:spLocks noChangeArrowheads="1"/>
          </p:cNvSpPr>
          <p:nvPr/>
        </p:nvSpPr>
        <p:spPr bwMode="auto">
          <a:xfrm>
            <a:off x="6215063" y="2420938"/>
            <a:ext cx="1928812" cy="10715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가설에 의해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구축된 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분산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공분산</a:t>
            </a:r>
          </a:p>
        </p:txBody>
      </p:sp>
      <p:sp>
        <p:nvSpPr>
          <p:cNvPr id="9224" name="모서리가 둥근 직사각형 7"/>
          <p:cNvSpPr>
            <a:spLocks noChangeArrowheads="1"/>
          </p:cNvSpPr>
          <p:nvPr/>
        </p:nvSpPr>
        <p:spPr bwMode="auto">
          <a:xfrm>
            <a:off x="1857375" y="3635375"/>
            <a:ext cx="714375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5" name="모서리가 둥근 직사각형 8"/>
          <p:cNvSpPr>
            <a:spLocks noChangeArrowheads="1"/>
          </p:cNvSpPr>
          <p:nvPr/>
        </p:nvSpPr>
        <p:spPr bwMode="auto">
          <a:xfrm>
            <a:off x="4286250" y="3635375"/>
            <a:ext cx="857250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i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 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θ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6" name="모서리가 둥근 직사각형 9"/>
          <p:cNvSpPr>
            <a:spLocks noChangeArrowheads="1"/>
          </p:cNvSpPr>
          <p:nvPr/>
        </p:nvSpPr>
        <p:spPr bwMode="auto">
          <a:xfrm>
            <a:off x="6786563" y="3635375"/>
            <a:ext cx="857250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θ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7" name="오른쪽 화살표 10"/>
          <p:cNvSpPr>
            <a:spLocks noChangeArrowheads="1"/>
          </p:cNvSpPr>
          <p:nvPr/>
        </p:nvSpPr>
        <p:spPr bwMode="auto">
          <a:xfrm>
            <a:off x="3214688" y="2849563"/>
            <a:ext cx="42862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8" name="오른쪽 화살표 11"/>
          <p:cNvSpPr>
            <a:spLocks noChangeArrowheads="1"/>
          </p:cNvSpPr>
          <p:nvPr/>
        </p:nvSpPr>
        <p:spPr bwMode="auto">
          <a:xfrm>
            <a:off x="5715000" y="2849563"/>
            <a:ext cx="428625" cy="2143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229" name="구부러진 연결선 14"/>
          <p:cNvCxnSpPr>
            <a:cxnSpLocks noChangeShapeType="1"/>
            <a:stCxn id="9224" idx="2"/>
            <a:endCxn id="9226" idx="2"/>
          </p:cNvCxnSpPr>
          <p:nvPr/>
        </p:nvCxnSpPr>
        <p:spPr bwMode="auto">
          <a:xfrm rot="16200000" flipH="1">
            <a:off x="4714875" y="1492251"/>
            <a:ext cx="1587" cy="5002212"/>
          </a:xfrm>
          <a:prstGeom prst="curvedConnector3">
            <a:avLst>
              <a:gd name="adj1" fmla="val 59322065"/>
            </a:avLst>
          </a:prstGeom>
          <a:noFill/>
          <a:ln w="38100" cap="rnd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0" name="모서리가 둥근 직사각형 16"/>
          <p:cNvSpPr>
            <a:spLocks noChangeArrowheads="1"/>
          </p:cNvSpPr>
          <p:nvPr/>
        </p:nvSpPr>
        <p:spPr bwMode="auto">
          <a:xfrm>
            <a:off x="4071938" y="4492625"/>
            <a:ext cx="1357312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r>
              <a:rPr lang="en-US" altLang="ko-KR" sz="2400" i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≈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Σ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l-GR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θ</a:t>
            </a:r>
            <a:r>
              <a:rPr lang="en-US" altLang="ko-KR" sz="24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4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31" name="모서리가 둥근 직사각형 18"/>
          <p:cNvSpPr>
            <a:spLocks noChangeArrowheads="1"/>
          </p:cNvSpPr>
          <p:nvPr/>
        </p:nvSpPr>
        <p:spPr bwMode="auto">
          <a:xfrm>
            <a:off x="3571875" y="5064125"/>
            <a:ext cx="2286000" cy="35718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적합도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부합도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9232" name="Object 16"/>
          <p:cNvGraphicFramePr>
            <a:graphicFrameLocks noChangeAspect="1"/>
          </p:cNvGraphicFramePr>
          <p:nvPr/>
        </p:nvGraphicFramePr>
        <p:xfrm>
          <a:off x="1503363" y="5572125"/>
          <a:ext cx="637381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" name="수식" r:id="rId4" imgW="4241800" imgH="241300" progId="Equation.3">
                  <p:embed/>
                </p:oleObj>
              </mc:Choice>
              <mc:Fallback>
                <p:oleObj name="수식" r:id="rId4" imgW="4241800" imgH="241300" progId="Equation.3">
                  <p:embed/>
                  <p:pic>
                    <p:nvPicPr>
                      <p:cNvPr id="923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5572125"/>
                        <a:ext cx="6373812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3" name="Object 5"/>
          <p:cNvGraphicFramePr>
            <a:graphicFrameLocks noChangeAspect="1"/>
          </p:cNvGraphicFramePr>
          <p:nvPr/>
        </p:nvGraphicFramePr>
        <p:xfrm>
          <a:off x="1503363" y="6000750"/>
          <a:ext cx="64976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수식" r:id="rId6" imgW="4318000" imgH="203200" progId="Equation.3">
                  <p:embed/>
                </p:oleObj>
              </mc:Choice>
              <mc:Fallback>
                <p:oleObj name="수식" r:id="rId6" imgW="4318000" imgH="203200" progId="Equation.3">
                  <p:embed/>
                  <p:pic>
                    <p:nvPicPr>
                      <p:cNvPr id="92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63" y="6000750"/>
                        <a:ext cx="64976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7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125538"/>
            <a:ext cx="7696200" cy="4968875"/>
          </a:xfrm>
        </p:spPr>
      </p:pic>
      <p:sp>
        <p:nvSpPr>
          <p:cNvPr id="5632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정규성 </a:t>
            </a:r>
            <a:r>
              <a:rPr lang="en-US" altLang="ko-KR" dirty="0"/>
              <a:t>(Normality)</a:t>
            </a:r>
            <a:endParaRPr lang="ko-KR" altLang="en-US" dirty="0"/>
          </a:p>
        </p:txBody>
      </p:sp>
      <p:sp>
        <p:nvSpPr>
          <p:cNvPr id="563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5AE31B1-93CC-46B5-BBBB-95AEF4FDF8A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6325" name="모서리가 둥근 직사각형 41"/>
          <p:cNvSpPr>
            <a:spLocks noChangeArrowheads="1"/>
          </p:cNvSpPr>
          <p:nvPr/>
        </p:nvSpPr>
        <p:spPr bwMode="auto">
          <a:xfrm>
            <a:off x="5651500" y="3608388"/>
            <a:ext cx="2663825" cy="92868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|CR(z-score)|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 3(</a:t>
            </a: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또는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2)</a:t>
            </a:r>
          </a:p>
          <a:p>
            <a:pPr marL="0" lvl="1"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→ </a:t>
            </a: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정규성 위반</a:t>
            </a:r>
            <a:endParaRPr lang="en-US" altLang="ko-KR" sz="1800">
              <a:solidFill>
                <a:srgbClr val="1717FF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2495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특이값</a:t>
            </a:r>
            <a:r>
              <a:rPr lang="ko-KR" altLang="en-US" dirty="0"/>
              <a:t> </a:t>
            </a:r>
            <a:r>
              <a:rPr lang="en-US" altLang="ko-KR" dirty="0"/>
              <a:t>(Outlier)</a:t>
            </a:r>
            <a:endParaRPr lang="ko-KR" altLang="en-US" dirty="0"/>
          </a:p>
        </p:txBody>
      </p:sp>
      <p:pic>
        <p:nvPicPr>
          <p:cNvPr id="5734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1052513"/>
            <a:ext cx="7658100" cy="5184775"/>
          </a:xfrm>
        </p:spPr>
      </p:pic>
      <p:sp>
        <p:nvSpPr>
          <p:cNvPr id="573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A0FBCFF9-3CD4-4A81-95C2-BCE0EAAD64F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7349" name="모서리가 둥근 직사각형 41"/>
          <p:cNvSpPr>
            <a:spLocks noChangeArrowheads="1"/>
          </p:cNvSpPr>
          <p:nvPr/>
        </p:nvSpPr>
        <p:spPr bwMode="auto">
          <a:xfrm>
            <a:off x="1000125" y="3643313"/>
            <a:ext cx="2563813" cy="928687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marL="342900" indent="-342900"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marL="0" lvl="1"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p1 ≤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 0.0001(</a:t>
            </a: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또는 </a:t>
            </a: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0.005)</a:t>
            </a:r>
          </a:p>
          <a:p>
            <a:pPr marL="0" lvl="1"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→ </a:t>
            </a:r>
            <a:r>
              <a:rPr lang="ko-KR" altLang="en-US" sz="1800">
                <a:solidFill>
                  <a:srgbClr val="1717FF"/>
                </a:solidFill>
                <a:latin typeface="Times New Roman" panose="02020603050405020304" pitchFamily="18" charset="0"/>
                <a:ea typeface="굴림" panose="020B0600000101010101" pitchFamily="50" charset="-127"/>
                <a:cs typeface="Times New Roman" panose="02020603050405020304" pitchFamily="18" charset="0"/>
              </a:rPr>
              <a:t>특이값</a:t>
            </a:r>
            <a:endParaRPr lang="en-US" altLang="ko-KR" sz="1800">
              <a:solidFill>
                <a:srgbClr val="1717FF"/>
              </a:solidFill>
              <a:latin typeface="Times New Roman" panose="02020603050405020304" pitchFamily="18" charset="0"/>
              <a:ea typeface="굴림" panose="020B0600000101010101" pitchFamily="50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620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/>
              <a:t>상관계수</a:t>
            </a:r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BFF3B659-B587-433C-A323-07190E4B5D1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58373" name="모서리가 둥근 직사각형 41"/>
          <p:cNvSpPr>
            <a:spLocks noChangeArrowheads="1"/>
          </p:cNvSpPr>
          <p:nvPr/>
        </p:nvSpPr>
        <p:spPr bwMode="auto">
          <a:xfrm>
            <a:off x="6300788" y="5373688"/>
            <a:ext cx="1630362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Student.sav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32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sp>
        <p:nvSpPr>
          <p:cNvPr id="59395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851D6EA-8128-45BE-9EE1-DED7471A40E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59396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3230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3.3.2 AMOS </a:t>
            </a:r>
            <a:r>
              <a:rPr lang="ko-KR" altLang="en-US" dirty="0"/>
              <a:t>분석 사례</a:t>
            </a:r>
            <a:endParaRPr lang="ko-KR" altLang="en-US" sz="2000" dirty="0"/>
          </a:p>
        </p:txBody>
      </p:sp>
      <p:pic>
        <p:nvPicPr>
          <p:cNvPr id="6041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04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5B02DDC-8D4E-4CF3-B287-62D06214901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60421" name="모서리가 둥근 직사각형 41"/>
          <p:cNvSpPr>
            <a:spLocks noChangeArrowheads="1"/>
          </p:cNvSpPr>
          <p:nvPr/>
        </p:nvSpPr>
        <p:spPr bwMode="auto">
          <a:xfrm>
            <a:off x="6659563" y="1128713"/>
            <a:ext cx="1728787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Student.sav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0422" name="모서리가 둥근 직사각형 41"/>
          <p:cNvSpPr>
            <a:spLocks noChangeArrowheads="1"/>
          </p:cNvSpPr>
          <p:nvPr/>
        </p:nvSpPr>
        <p:spPr bwMode="auto">
          <a:xfrm>
            <a:off x="6588125" y="5665788"/>
            <a:ext cx="180022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Student.amw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10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AMOS Text Output</a:t>
            </a:r>
            <a:endParaRPr lang="ko-KR" altLang="en-US"/>
          </a:p>
        </p:txBody>
      </p:sp>
      <p:sp>
        <p:nvSpPr>
          <p:cNvPr id="6144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E022B0D-2FF2-4F15-B85A-B791BC5535C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61444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2736"/>
            <a:ext cx="7696200" cy="5054600"/>
          </a:xfrm>
        </p:spPr>
      </p:pic>
    </p:spTree>
    <p:extLst>
      <p:ext uri="{BB962C8B-B14F-4D97-AF65-F5344CB8AC3E}">
        <p14:creationId xmlns:p14="http://schemas.microsoft.com/office/powerpoint/2010/main" val="758775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≪</a:t>
            </a:r>
            <a:r>
              <a:rPr lang="ko-KR" altLang="en-US"/>
              <a:t>예≫</a:t>
            </a:r>
            <a:r>
              <a:rPr lang="en-US" altLang="ko-KR"/>
              <a:t> </a:t>
            </a:r>
            <a:r>
              <a:rPr lang="ko-KR" altLang="en-US"/>
              <a:t>상관분석</a:t>
            </a:r>
            <a:r>
              <a:rPr lang="en-US" altLang="ko-KR"/>
              <a:t> </a:t>
            </a:r>
            <a:r>
              <a:rPr lang="ko-KR" altLang="en-US"/>
              <a:t>요약</a:t>
            </a:r>
          </a:p>
        </p:txBody>
      </p:sp>
      <p:sp>
        <p:nvSpPr>
          <p:cNvPr id="6246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8A30B7F-5288-427F-B156-541D1C770D0A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624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3643313"/>
            <a:ext cx="5002212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6"/>
          <p:cNvSpPr>
            <a:spLocks noChangeArrowheads="1"/>
          </p:cNvSpPr>
          <p:nvPr/>
        </p:nvSpPr>
        <p:spPr bwMode="auto">
          <a:xfrm>
            <a:off x="5786438" y="5072063"/>
            <a:ext cx="31432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buClr>
                <a:schemeClr val="tx2"/>
              </a:buClr>
              <a:buFont typeface="Wingdings" pitchFamily="2" charset="2"/>
              <a:buChar char="ü"/>
              <a:defRPr/>
            </a:pP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Park et. Al.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(2009). Suicidal Ideation in </a:t>
            </a:r>
          </a:p>
          <a:p>
            <a:pPr eaLnBrk="1" latinLnBrk="1" hangingPunct="1">
              <a:buClr>
                <a:schemeClr val="tx2"/>
              </a:buClr>
              <a:defRPr/>
            </a:pPr>
            <a:r>
              <a:rPr lang="en-US" altLang="ko-KR" sz="1200" b="0" dirty="0">
                <a:latin typeface="+mn-ea"/>
                <a:ea typeface="+mn-ea"/>
              </a:rPr>
              <a:t>   Adolescents: An Explanatory Model </a:t>
            </a:r>
          </a:p>
          <a:p>
            <a:pPr eaLnBrk="1" latinLnBrk="1" hangingPunct="1">
              <a:buClr>
                <a:schemeClr val="tx2"/>
              </a:buClr>
              <a:defRPr/>
            </a:pPr>
            <a:r>
              <a:rPr lang="en-US" altLang="ko-KR" sz="1200" b="0" dirty="0">
                <a:latin typeface="+mn-ea"/>
                <a:ea typeface="+mn-ea"/>
              </a:rPr>
              <a:t>   Using LISREL, Western Journal of </a:t>
            </a:r>
          </a:p>
          <a:p>
            <a:pPr eaLnBrk="1" latinLnBrk="1" hangingPunct="1">
              <a:buClr>
                <a:schemeClr val="tx2"/>
              </a:buClr>
              <a:defRPr/>
            </a:pPr>
            <a:r>
              <a:rPr lang="en-US" altLang="ko-KR" sz="1200" b="0" dirty="0">
                <a:latin typeface="+mn-ea"/>
                <a:ea typeface="+mn-ea"/>
              </a:rPr>
              <a:t>   Nursing Research, XX(X), 1–17.</a:t>
            </a:r>
            <a:endParaRPr lang="ko-KR" altLang="en-US" sz="1200" b="0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87" y="980728"/>
            <a:ext cx="54578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66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D06C222-AF10-4ECE-B203-CE9938035DA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3.4 </a:t>
            </a:r>
            <a:r>
              <a:rPr lang="ko-KR" altLang="en-US" dirty="0"/>
              <a:t>공분산과 상관계수</a:t>
            </a:r>
            <a:endParaRPr lang="en-US" altLang="ko-KR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altLang="ko-KR"/>
          </a:p>
          <a:p>
            <a:pPr eaLnBrk="1" hangingPunct="1">
              <a:lnSpc>
                <a:spcPct val="120000"/>
              </a:lnSpc>
            </a:pPr>
            <a:endParaRPr lang="en-US" altLang="ko-KR"/>
          </a:p>
          <a:p>
            <a:pPr eaLnBrk="1" hangingPunct="1">
              <a:lnSpc>
                <a:spcPct val="120000"/>
              </a:lnSpc>
            </a:pPr>
            <a:endParaRPr lang="en-US" altLang="ko-KR"/>
          </a:p>
          <a:p>
            <a:pPr eaLnBrk="1" hangingPunct="1">
              <a:lnSpc>
                <a:spcPct val="120000"/>
              </a:lnSpc>
            </a:pPr>
            <a:endParaRPr lang="en-US" altLang="ko-KR"/>
          </a:p>
          <a:p>
            <a:pPr eaLnBrk="1" hangingPunct="1">
              <a:lnSpc>
                <a:spcPct val="120000"/>
              </a:lnSpc>
            </a:pPr>
            <a:endParaRPr lang="en-US" altLang="ko-KR"/>
          </a:p>
          <a:p>
            <a:pPr eaLnBrk="1" hangingPunct="1">
              <a:lnSpc>
                <a:spcPct val="120000"/>
              </a:lnSpc>
            </a:pPr>
            <a:endParaRPr lang="en-US" altLang="ko-KR"/>
          </a:p>
          <a:p>
            <a:pPr eaLnBrk="1" hangingPunct="1">
              <a:lnSpc>
                <a:spcPct val="120000"/>
              </a:lnSpc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두 연속형 변수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(X, Y)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 관한 연관성의 측도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두 변수가 공유하는 변이의 양을 나타냄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-∞&lt;S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&lt;∞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&gt;0 : X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 증가할 때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Y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도 함께 증가하거나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X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 감소 할 때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Y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도 함께 감소함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&lt;0 : X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 증가할 때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Y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는 감소하거나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X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가 감소 할 때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Y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는 증가함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=0 : X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와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Y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는 체계적인 증감의 관계가 없음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endParaRPr lang="en-US" altLang="ko-KR" sz="180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634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052513"/>
            <a:ext cx="2895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63494" name="AutoShape 5"/>
          <p:cNvSpPr>
            <a:spLocks/>
          </p:cNvSpPr>
          <p:nvPr/>
        </p:nvSpPr>
        <p:spPr bwMode="auto">
          <a:xfrm>
            <a:off x="2987675" y="1341438"/>
            <a:ext cx="288925" cy="936625"/>
          </a:xfrm>
          <a:prstGeom prst="leftBrace">
            <a:avLst>
              <a:gd name="adj1" fmla="val 2701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3495" name="Text Box 6"/>
          <p:cNvSpPr txBox="1">
            <a:spLocks noChangeArrowheads="1"/>
          </p:cNvSpPr>
          <p:nvPr/>
        </p:nvSpPr>
        <p:spPr bwMode="auto">
          <a:xfrm>
            <a:off x="2143125" y="1589088"/>
            <a:ext cx="844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0000CC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분산</a:t>
            </a:r>
          </a:p>
        </p:txBody>
      </p:sp>
      <p:sp>
        <p:nvSpPr>
          <p:cNvPr id="63496" name="Text Box 7"/>
          <p:cNvSpPr txBox="1">
            <a:spLocks noChangeArrowheads="1"/>
          </p:cNvSpPr>
          <p:nvPr/>
        </p:nvSpPr>
        <p:spPr bwMode="auto">
          <a:xfrm>
            <a:off x="2071688" y="2852738"/>
            <a:ext cx="98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0000CC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공분산</a:t>
            </a:r>
          </a:p>
        </p:txBody>
      </p:sp>
    </p:spTree>
    <p:extLst>
      <p:ext uri="{BB962C8B-B14F-4D97-AF65-F5344CB8AC3E}">
        <p14:creationId xmlns:p14="http://schemas.microsoft.com/office/powerpoint/2010/main" val="3800099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871A977-5E50-4573-8AD4-67DDE808078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3.4.2 </a:t>
            </a:r>
            <a:r>
              <a:rPr lang="ko-KR" altLang="en-US" dirty="0"/>
              <a:t>상관계수 </a:t>
            </a:r>
            <a:r>
              <a:rPr lang="en-US" altLang="ko-KR" dirty="0"/>
              <a:t>(Pearson</a:t>
            </a:r>
            <a:r>
              <a:rPr lang="en-US" altLang="ko-KR" dirty="0">
                <a:latin typeface="Arial" panose="020B0604020202020204" pitchFamily="34" charset="0"/>
              </a:rPr>
              <a:t>’</a:t>
            </a:r>
            <a:r>
              <a:rPr lang="en-US" altLang="ko-KR" dirty="0"/>
              <a:t>s Correlation Coefficient)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ko-KR"/>
          </a:p>
          <a:p>
            <a:pPr eaLnBrk="1" hangingPunct="1">
              <a:lnSpc>
                <a:spcPct val="130000"/>
              </a:lnSpc>
            </a:pPr>
            <a:endParaRPr lang="en-US" altLang="ko-KR"/>
          </a:p>
          <a:p>
            <a:pPr eaLnBrk="1" hangingPunct="1">
              <a:lnSpc>
                <a:spcPct val="130000"/>
              </a:lnSpc>
            </a:pPr>
            <a:endParaRPr lang="en-US" altLang="ko-KR"/>
          </a:p>
          <a:p>
            <a:pPr eaLnBrk="1" hangingPunct="1">
              <a:lnSpc>
                <a:spcPct val="130000"/>
              </a:lnSpc>
            </a:pPr>
            <a:endParaRPr lang="en-US" altLang="ko-KR"/>
          </a:p>
          <a:p>
            <a:pPr eaLnBrk="1" hangingPunct="1">
              <a:lnSpc>
                <a:spcPct val="130000"/>
              </a:lnSpc>
            </a:pPr>
            <a:endParaRPr lang="en-US" altLang="ko-KR"/>
          </a:p>
          <a:p>
            <a:pPr eaLnBrk="1" hangingPunct="1">
              <a:lnSpc>
                <a:spcPct val="130000"/>
              </a:lnSpc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공분산을 두 변수의 표준편차의 곱으로 나눈 것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두 변수가 가지는 변이에 비하여 공유하는 변이의 양이 어느 정도인지를 나타냄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-1&lt;r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&lt;1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≒ 1 : 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강한 양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(+)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의 상관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≒-1 : 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강한 음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(-)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의 상관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r</a:t>
            </a:r>
            <a:r>
              <a:rPr lang="en-US" altLang="ko-KR" sz="1800" b="0" baseline="-250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xy 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0 : </a:t>
            </a: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무상관</a:t>
            </a:r>
            <a:r>
              <a:rPr lang="en-US" altLang="ko-KR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</p:txBody>
      </p:sp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125538"/>
            <a:ext cx="4595813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888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공분산행렬과 상관계수행렬</a:t>
            </a:r>
          </a:p>
        </p:txBody>
      </p:sp>
      <p:grpSp>
        <p:nvGrpSpPr>
          <p:cNvPr id="65539" name="Group 4"/>
          <p:cNvGrpSpPr>
            <a:grpSpLocks/>
          </p:cNvGrpSpPr>
          <p:nvPr/>
        </p:nvGrpSpPr>
        <p:grpSpPr bwMode="auto">
          <a:xfrm>
            <a:off x="1266825" y="1431925"/>
            <a:ext cx="3163888" cy="2225675"/>
            <a:chOff x="1296" y="1555"/>
            <a:chExt cx="2160" cy="1402"/>
          </a:xfrm>
        </p:grpSpPr>
        <p:sp>
          <p:nvSpPr>
            <p:cNvPr id="65607" name="Rectangle 5"/>
            <p:cNvSpPr>
              <a:spLocks noChangeArrowheads="1"/>
            </p:cNvSpPr>
            <p:nvPr/>
          </p:nvSpPr>
          <p:spPr bwMode="auto">
            <a:xfrm>
              <a:off x="1440" y="1555"/>
              <a:ext cx="1920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15.38    2.49    7.17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                 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2.49    7.31    0.44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                     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7.17    0.44    6.63</a:t>
              </a:r>
            </a:p>
          </p:txBody>
        </p:sp>
        <p:sp>
          <p:nvSpPr>
            <p:cNvPr id="65608" name="AutoShape 6"/>
            <p:cNvSpPr>
              <a:spLocks/>
            </p:cNvSpPr>
            <p:nvPr/>
          </p:nvSpPr>
          <p:spPr bwMode="auto">
            <a:xfrm flipH="1">
              <a:off x="3360" y="1632"/>
              <a:ext cx="96" cy="1248"/>
            </a:xfrm>
            <a:prstGeom prst="leftBracket">
              <a:avLst>
                <a:gd name="adj" fmla="val 10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609" name="AutoShape 7"/>
            <p:cNvSpPr>
              <a:spLocks/>
            </p:cNvSpPr>
            <p:nvPr/>
          </p:nvSpPr>
          <p:spPr bwMode="auto">
            <a:xfrm>
              <a:off x="1296" y="1632"/>
              <a:ext cx="96" cy="1248"/>
            </a:xfrm>
            <a:prstGeom prst="leftBracket">
              <a:avLst>
                <a:gd name="adj" fmla="val 10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aphicFrame>
        <p:nvGraphicFramePr>
          <p:cNvPr id="65540" name="Object 2"/>
          <p:cNvGraphicFramePr>
            <a:graphicFrameLocks noChangeAspect="1"/>
          </p:cNvGraphicFramePr>
          <p:nvPr/>
        </p:nvGraphicFramePr>
        <p:xfrm>
          <a:off x="773113" y="2387600"/>
          <a:ext cx="4222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Equation" r:id="rId4" imgW="457200" imgH="279400" progId="Equation.3">
                  <p:embed/>
                </p:oleObj>
              </mc:Choice>
              <mc:Fallback>
                <p:oleObj name="Equation" r:id="rId4" imgW="4572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2387600"/>
                        <a:ext cx="42227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41" name="Group 9"/>
          <p:cNvGrpSpPr>
            <a:grpSpLocks/>
          </p:cNvGrpSpPr>
          <p:nvPr/>
        </p:nvGrpSpPr>
        <p:grpSpPr bwMode="auto">
          <a:xfrm>
            <a:off x="5345113" y="1431925"/>
            <a:ext cx="3165475" cy="2225675"/>
            <a:chOff x="1296" y="1555"/>
            <a:chExt cx="2160" cy="1402"/>
          </a:xfrm>
        </p:grpSpPr>
        <p:sp>
          <p:nvSpPr>
            <p:cNvPr id="65604" name="Rectangle 10"/>
            <p:cNvSpPr>
              <a:spLocks noChangeArrowheads="1"/>
            </p:cNvSpPr>
            <p:nvPr/>
          </p:nvSpPr>
          <p:spPr bwMode="auto">
            <a:xfrm>
              <a:off x="1440" y="1555"/>
              <a:ext cx="1920" cy="1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1.00    0.23    0.70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                 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0.23    1.00    0.06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                     </a:t>
              </a:r>
            </a:p>
            <a:p>
              <a:pPr algn="l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ko-KR" altLang="en-US" b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0.70    0.06    1.00</a:t>
              </a:r>
            </a:p>
          </p:txBody>
        </p:sp>
        <p:sp>
          <p:nvSpPr>
            <p:cNvPr id="65605" name="AutoShape 11"/>
            <p:cNvSpPr>
              <a:spLocks/>
            </p:cNvSpPr>
            <p:nvPr/>
          </p:nvSpPr>
          <p:spPr bwMode="auto">
            <a:xfrm flipH="1">
              <a:off x="3360" y="1632"/>
              <a:ext cx="96" cy="1248"/>
            </a:xfrm>
            <a:prstGeom prst="leftBracket">
              <a:avLst>
                <a:gd name="adj" fmla="val 10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606" name="AutoShape 12"/>
            <p:cNvSpPr>
              <a:spLocks/>
            </p:cNvSpPr>
            <p:nvPr/>
          </p:nvSpPr>
          <p:spPr bwMode="auto">
            <a:xfrm>
              <a:off x="1296" y="1632"/>
              <a:ext cx="96" cy="1248"/>
            </a:xfrm>
            <a:prstGeom prst="leftBracket">
              <a:avLst>
                <a:gd name="adj" fmla="val 10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aphicFrame>
        <p:nvGraphicFramePr>
          <p:cNvPr id="65542" name="Object 3"/>
          <p:cNvGraphicFramePr>
            <a:graphicFrameLocks noChangeAspect="1"/>
          </p:cNvGraphicFramePr>
          <p:nvPr/>
        </p:nvGraphicFramePr>
        <p:xfrm>
          <a:off x="4841875" y="2393950"/>
          <a:ext cx="4445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Equation" r:id="rId6" imgW="482181" imgH="266469" progId="Equation.3">
                  <p:embed/>
                </p:oleObj>
              </mc:Choice>
              <mc:Fallback>
                <p:oleObj name="Equation" r:id="rId6" imgW="482181" imgH="266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2393950"/>
                        <a:ext cx="4445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43" name="Group 20"/>
          <p:cNvGrpSpPr>
            <a:grpSpLocks/>
          </p:cNvGrpSpPr>
          <p:nvPr/>
        </p:nvGrpSpPr>
        <p:grpSpPr bwMode="auto">
          <a:xfrm>
            <a:off x="5603875" y="4076700"/>
            <a:ext cx="1870075" cy="439738"/>
            <a:chOff x="3886" y="2971"/>
            <a:chExt cx="1276" cy="277"/>
          </a:xfrm>
        </p:grpSpPr>
        <p:sp>
          <p:nvSpPr>
            <p:cNvPr id="65590" name="Line 21"/>
            <p:cNvSpPr>
              <a:spLocks noChangeShapeType="1"/>
            </p:cNvSpPr>
            <p:nvPr/>
          </p:nvSpPr>
          <p:spPr bwMode="auto">
            <a:xfrm>
              <a:off x="4665" y="3001"/>
              <a:ext cx="9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591" name="Rectangle 22"/>
            <p:cNvSpPr>
              <a:spLocks noChangeArrowheads="1"/>
            </p:cNvSpPr>
            <p:nvPr/>
          </p:nvSpPr>
          <p:spPr bwMode="auto">
            <a:xfrm>
              <a:off x="5101" y="3112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2" name="Rectangle 23"/>
            <p:cNvSpPr>
              <a:spLocks noChangeArrowheads="1"/>
            </p:cNvSpPr>
            <p:nvPr/>
          </p:nvSpPr>
          <p:spPr bwMode="auto">
            <a:xfrm>
              <a:off x="4763" y="307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3" name="Rectangle 24"/>
            <p:cNvSpPr>
              <a:spLocks noChangeArrowheads="1"/>
            </p:cNvSpPr>
            <p:nvPr/>
          </p:nvSpPr>
          <p:spPr bwMode="auto">
            <a:xfrm>
              <a:off x="4405" y="3112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4" name="Rectangle 25"/>
            <p:cNvSpPr>
              <a:spLocks noChangeArrowheads="1"/>
            </p:cNvSpPr>
            <p:nvPr/>
          </p:nvSpPr>
          <p:spPr bwMode="auto">
            <a:xfrm>
              <a:off x="3960" y="3112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5" name="Rectangle 26"/>
            <p:cNvSpPr>
              <a:spLocks noChangeArrowheads="1"/>
            </p:cNvSpPr>
            <p:nvPr/>
          </p:nvSpPr>
          <p:spPr bwMode="auto">
            <a:xfrm>
              <a:off x="4936" y="2993"/>
              <a:ext cx="5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/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6" name="Rectangle 27"/>
            <p:cNvSpPr>
              <a:spLocks noChangeArrowheads="1"/>
            </p:cNvSpPr>
            <p:nvPr/>
          </p:nvSpPr>
          <p:spPr bwMode="auto">
            <a:xfrm>
              <a:off x="4838" y="2993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)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7" name="Rectangle 28"/>
            <p:cNvSpPr>
              <a:spLocks noChangeArrowheads="1"/>
            </p:cNvSpPr>
            <p:nvPr/>
          </p:nvSpPr>
          <p:spPr bwMode="auto">
            <a:xfrm>
              <a:off x="4240" y="2993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(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8" name="Rectangle 29"/>
            <p:cNvSpPr>
              <a:spLocks noChangeArrowheads="1"/>
            </p:cNvSpPr>
            <p:nvPr/>
          </p:nvSpPr>
          <p:spPr bwMode="auto">
            <a:xfrm>
              <a:off x="5030" y="2993"/>
              <a:ext cx="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s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99" name="Rectangle 30"/>
            <p:cNvSpPr>
              <a:spLocks noChangeArrowheads="1"/>
            </p:cNvSpPr>
            <p:nvPr/>
          </p:nvSpPr>
          <p:spPr bwMode="auto">
            <a:xfrm>
              <a:off x="4671" y="2993"/>
              <a:ext cx="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600" name="Rectangle 31"/>
            <p:cNvSpPr>
              <a:spLocks noChangeArrowheads="1"/>
            </p:cNvSpPr>
            <p:nvPr/>
          </p:nvSpPr>
          <p:spPr bwMode="auto">
            <a:xfrm>
              <a:off x="4324" y="2993"/>
              <a:ext cx="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601" name="Rectangle 32"/>
            <p:cNvSpPr>
              <a:spLocks noChangeArrowheads="1"/>
            </p:cNvSpPr>
            <p:nvPr/>
          </p:nvSpPr>
          <p:spPr bwMode="auto">
            <a:xfrm>
              <a:off x="3886" y="2993"/>
              <a:ext cx="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z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602" name="Rectangle 33"/>
            <p:cNvSpPr>
              <a:spLocks noChangeArrowheads="1"/>
            </p:cNvSpPr>
            <p:nvPr/>
          </p:nvSpPr>
          <p:spPr bwMode="auto">
            <a:xfrm>
              <a:off x="4512" y="2971"/>
              <a:ext cx="1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-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603" name="Rectangle 34"/>
            <p:cNvSpPr>
              <a:spLocks noChangeArrowheads="1"/>
            </p:cNvSpPr>
            <p:nvPr/>
          </p:nvSpPr>
          <p:spPr bwMode="auto">
            <a:xfrm>
              <a:off x="4080" y="2971"/>
              <a:ext cx="1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=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65544" name="Group 35"/>
          <p:cNvGrpSpPr>
            <a:grpSpLocks/>
          </p:cNvGrpSpPr>
          <p:nvPr/>
        </p:nvGrpSpPr>
        <p:grpSpPr bwMode="auto">
          <a:xfrm>
            <a:off x="5597525" y="4527550"/>
            <a:ext cx="1985963" cy="439738"/>
            <a:chOff x="3881" y="3255"/>
            <a:chExt cx="1356" cy="277"/>
          </a:xfrm>
        </p:grpSpPr>
        <p:sp>
          <p:nvSpPr>
            <p:cNvPr id="65576" name="Line 36"/>
            <p:cNvSpPr>
              <a:spLocks noChangeShapeType="1"/>
            </p:cNvSpPr>
            <p:nvPr/>
          </p:nvSpPr>
          <p:spPr bwMode="auto">
            <a:xfrm>
              <a:off x="4705" y="3285"/>
              <a:ext cx="9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577" name="Rectangle 37"/>
            <p:cNvSpPr>
              <a:spLocks noChangeArrowheads="1"/>
            </p:cNvSpPr>
            <p:nvPr/>
          </p:nvSpPr>
          <p:spPr bwMode="auto">
            <a:xfrm>
              <a:off x="5176" y="339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8" name="Rectangle 38"/>
            <p:cNvSpPr>
              <a:spLocks noChangeArrowheads="1"/>
            </p:cNvSpPr>
            <p:nvPr/>
          </p:nvSpPr>
          <p:spPr bwMode="auto">
            <a:xfrm>
              <a:off x="4817" y="3360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9" name="Rectangle 39"/>
            <p:cNvSpPr>
              <a:spLocks noChangeArrowheads="1"/>
            </p:cNvSpPr>
            <p:nvPr/>
          </p:nvSpPr>
          <p:spPr bwMode="auto">
            <a:xfrm>
              <a:off x="4435" y="339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0" name="Rectangle 40"/>
            <p:cNvSpPr>
              <a:spLocks noChangeArrowheads="1"/>
            </p:cNvSpPr>
            <p:nvPr/>
          </p:nvSpPr>
          <p:spPr bwMode="auto">
            <a:xfrm>
              <a:off x="3968" y="339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1" name="Rectangle 41"/>
            <p:cNvSpPr>
              <a:spLocks noChangeArrowheads="1"/>
            </p:cNvSpPr>
            <p:nvPr/>
          </p:nvSpPr>
          <p:spPr bwMode="auto">
            <a:xfrm>
              <a:off x="4999" y="3277"/>
              <a:ext cx="5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/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2" name="Rectangle 42"/>
            <p:cNvSpPr>
              <a:spLocks noChangeArrowheads="1"/>
            </p:cNvSpPr>
            <p:nvPr/>
          </p:nvSpPr>
          <p:spPr bwMode="auto">
            <a:xfrm>
              <a:off x="4901" y="3277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)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3" name="Rectangle 43"/>
            <p:cNvSpPr>
              <a:spLocks noChangeArrowheads="1"/>
            </p:cNvSpPr>
            <p:nvPr/>
          </p:nvSpPr>
          <p:spPr bwMode="auto">
            <a:xfrm>
              <a:off x="4257" y="3277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(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4" name="Rectangle 44"/>
            <p:cNvSpPr>
              <a:spLocks noChangeArrowheads="1"/>
            </p:cNvSpPr>
            <p:nvPr/>
          </p:nvSpPr>
          <p:spPr bwMode="auto">
            <a:xfrm>
              <a:off x="5093" y="3277"/>
              <a:ext cx="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s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5" name="Rectangle 45"/>
            <p:cNvSpPr>
              <a:spLocks noChangeArrowheads="1"/>
            </p:cNvSpPr>
            <p:nvPr/>
          </p:nvSpPr>
          <p:spPr bwMode="auto">
            <a:xfrm>
              <a:off x="4711" y="3277"/>
              <a:ext cx="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6" name="Rectangle 46"/>
            <p:cNvSpPr>
              <a:spLocks noChangeArrowheads="1"/>
            </p:cNvSpPr>
            <p:nvPr/>
          </p:nvSpPr>
          <p:spPr bwMode="auto">
            <a:xfrm>
              <a:off x="4342" y="3277"/>
              <a:ext cx="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7" name="Rectangle 47"/>
            <p:cNvSpPr>
              <a:spLocks noChangeArrowheads="1"/>
            </p:cNvSpPr>
            <p:nvPr/>
          </p:nvSpPr>
          <p:spPr bwMode="auto">
            <a:xfrm>
              <a:off x="3881" y="3277"/>
              <a:ext cx="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z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8" name="Rectangle 48"/>
            <p:cNvSpPr>
              <a:spLocks noChangeArrowheads="1"/>
            </p:cNvSpPr>
            <p:nvPr/>
          </p:nvSpPr>
          <p:spPr bwMode="auto">
            <a:xfrm>
              <a:off x="4552" y="3255"/>
              <a:ext cx="1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-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89" name="Rectangle 49"/>
            <p:cNvSpPr>
              <a:spLocks noChangeArrowheads="1"/>
            </p:cNvSpPr>
            <p:nvPr/>
          </p:nvSpPr>
          <p:spPr bwMode="auto">
            <a:xfrm>
              <a:off x="4098" y="3255"/>
              <a:ext cx="1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=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65545" name="Group 50"/>
          <p:cNvGrpSpPr>
            <a:grpSpLocks/>
          </p:cNvGrpSpPr>
          <p:nvPr/>
        </p:nvGrpSpPr>
        <p:grpSpPr bwMode="auto">
          <a:xfrm>
            <a:off x="5503863" y="5035550"/>
            <a:ext cx="3062287" cy="439738"/>
            <a:chOff x="3817" y="3575"/>
            <a:chExt cx="2090" cy="277"/>
          </a:xfrm>
        </p:grpSpPr>
        <p:sp>
          <p:nvSpPr>
            <p:cNvPr id="65559" name="Rectangle 51"/>
            <p:cNvSpPr>
              <a:spLocks noChangeArrowheads="1"/>
            </p:cNvSpPr>
            <p:nvPr/>
          </p:nvSpPr>
          <p:spPr bwMode="auto">
            <a:xfrm>
              <a:off x="5837" y="3597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)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0" name="Rectangle 52"/>
            <p:cNvSpPr>
              <a:spLocks noChangeArrowheads="1"/>
            </p:cNvSpPr>
            <p:nvPr/>
          </p:nvSpPr>
          <p:spPr bwMode="auto">
            <a:xfrm>
              <a:off x="5575" y="3597"/>
              <a:ext cx="5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,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1" name="Rectangle 53"/>
            <p:cNvSpPr>
              <a:spLocks noChangeArrowheads="1"/>
            </p:cNvSpPr>
            <p:nvPr/>
          </p:nvSpPr>
          <p:spPr bwMode="auto">
            <a:xfrm>
              <a:off x="5338" y="3597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(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2" name="Rectangle 54"/>
            <p:cNvSpPr>
              <a:spLocks noChangeArrowheads="1"/>
            </p:cNvSpPr>
            <p:nvPr/>
          </p:nvSpPr>
          <p:spPr bwMode="auto">
            <a:xfrm>
              <a:off x="4645" y="3597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)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3" name="Rectangle 55"/>
            <p:cNvSpPr>
              <a:spLocks noChangeArrowheads="1"/>
            </p:cNvSpPr>
            <p:nvPr/>
          </p:nvSpPr>
          <p:spPr bwMode="auto">
            <a:xfrm>
              <a:off x="4389" y="3597"/>
              <a:ext cx="5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,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4" name="Rectangle 56"/>
            <p:cNvSpPr>
              <a:spLocks noChangeArrowheads="1"/>
            </p:cNvSpPr>
            <p:nvPr/>
          </p:nvSpPr>
          <p:spPr bwMode="auto">
            <a:xfrm>
              <a:off x="4158" y="3597"/>
              <a:ext cx="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(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5" name="Rectangle 57"/>
            <p:cNvSpPr>
              <a:spLocks noChangeArrowheads="1"/>
            </p:cNvSpPr>
            <p:nvPr/>
          </p:nvSpPr>
          <p:spPr bwMode="auto">
            <a:xfrm>
              <a:off x="5753" y="371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6" name="Rectangle 58"/>
            <p:cNvSpPr>
              <a:spLocks noChangeArrowheads="1"/>
            </p:cNvSpPr>
            <p:nvPr/>
          </p:nvSpPr>
          <p:spPr bwMode="auto">
            <a:xfrm>
              <a:off x="5503" y="371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7" name="Rectangle 59"/>
            <p:cNvSpPr>
              <a:spLocks noChangeArrowheads="1"/>
            </p:cNvSpPr>
            <p:nvPr/>
          </p:nvSpPr>
          <p:spPr bwMode="auto">
            <a:xfrm>
              <a:off x="4561" y="371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8" name="Rectangle 60"/>
            <p:cNvSpPr>
              <a:spLocks noChangeArrowheads="1"/>
            </p:cNvSpPr>
            <p:nvPr/>
          </p:nvSpPr>
          <p:spPr bwMode="auto">
            <a:xfrm>
              <a:off x="4317" y="3716"/>
              <a:ext cx="6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1400" b="0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69" name="Rectangle 61"/>
            <p:cNvSpPr>
              <a:spLocks noChangeArrowheads="1"/>
            </p:cNvSpPr>
            <p:nvPr/>
          </p:nvSpPr>
          <p:spPr bwMode="auto">
            <a:xfrm>
              <a:off x="5659" y="3597"/>
              <a:ext cx="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0" name="Rectangle 62"/>
            <p:cNvSpPr>
              <a:spLocks noChangeArrowheads="1"/>
            </p:cNvSpPr>
            <p:nvPr/>
          </p:nvSpPr>
          <p:spPr bwMode="auto">
            <a:xfrm>
              <a:off x="5423" y="3597"/>
              <a:ext cx="9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x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1" name="Rectangle 63"/>
            <p:cNvSpPr>
              <a:spLocks noChangeArrowheads="1"/>
            </p:cNvSpPr>
            <p:nvPr/>
          </p:nvSpPr>
          <p:spPr bwMode="auto">
            <a:xfrm>
              <a:off x="4919" y="3597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Corr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2" name="Rectangle 64"/>
            <p:cNvSpPr>
              <a:spLocks noChangeArrowheads="1"/>
            </p:cNvSpPr>
            <p:nvPr/>
          </p:nvSpPr>
          <p:spPr bwMode="auto">
            <a:xfrm>
              <a:off x="4473" y="3597"/>
              <a:ext cx="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z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3" name="Rectangle 65"/>
            <p:cNvSpPr>
              <a:spLocks noChangeArrowheads="1"/>
            </p:cNvSpPr>
            <p:nvPr/>
          </p:nvSpPr>
          <p:spPr bwMode="auto">
            <a:xfrm>
              <a:off x="4243" y="3597"/>
              <a:ext cx="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z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4" name="Rectangle 66"/>
            <p:cNvSpPr>
              <a:spLocks noChangeArrowheads="1"/>
            </p:cNvSpPr>
            <p:nvPr/>
          </p:nvSpPr>
          <p:spPr bwMode="auto">
            <a:xfrm>
              <a:off x="3817" y="3597"/>
              <a:ext cx="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2400" b="0" i="1">
                  <a:solidFill>
                    <a:srgbClr val="0000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Cov</a:t>
              </a:r>
              <a:endParaRPr lang="en-US" altLang="ko-KR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5575" name="Rectangle 67"/>
            <p:cNvSpPr>
              <a:spLocks noChangeArrowheads="1"/>
            </p:cNvSpPr>
            <p:nvPr/>
          </p:nvSpPr>
          <p:spPr bwMode="auto">
            <a:xfrm>
              <a:off x="4762" y="3575"/>
              <a:ext cx="11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400" b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=</a:t>
              </a: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65546" name="직사각형 61"/>
          <p:cNvSpPr>
            <a:spLocks noChangeArrowheads="1"/>
          </p:cNvSpPr>
          <p:nvPr/>
        </p:nvSpPr>
        <p:spPr bwMode="auto">
          <a:xfrm>
            <a:off x="1970088" y="4076700"/>
            <a:ext cx="18097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정보의 수 </a:t>
            </a:r>
            <a:endParaRPr lang="en-US" altLang="ko-KR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 </a:t>
            </a:r>
            <a:r>
              <a:rPr lang="en-US" altLang="ko-KR" i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 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(</a:t>
            </a:r>
            <a:r>
              <a:rPr lang="en-US" altLang="ko-KR" i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k </a:t>
            </a: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  <a:sym typeface="Symbol" panose="05050102010706020507" pitchFamily="18" charset="2"/>
              </a:rPr>
              <a:t>+1)/2 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65547" name="그룹 73"/>
          <p:cNvGrpSpPr>
            <a:grpSpLocks/>
          </p:cNvGrpSpPr>
          <p:nvPr/>
        </p:nvGrpSpPr>
        <p:grpSpPr bwMode="auto">
          <a:xfrm>
            <a:off x="1403350" y="1511300"/>
            <a:ext cx="2952750" cy="2205038"/>
            <a:chOff x="1403648" y="1510662"/>
            <a:chExt cx="2952328" cy="2206371"/>
          </a:xfrm>
        </p:grpSpPr>
        <p:sp>
          <p:nvSpPr>
            <p:cNvPr id="65554" name="직각 삼각형 63"/>
            <p:cNvSpPr>
              <a:spLocks noChangeArrowheads="1"/>
            </p:cNvSpPr>
            <p:nvPr/>
          </p:nvSpPr>
          <p:spPr bwMode="auto">
            <a:xfrm>
              <a:off x="1403648" y="1700808"/>
              <a:ext cx="2016224" cy="2016224"/>
            </a:xfrm>
            <a:prstGeom prst="rtTriangl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65555" name="직선 연결선 65"/>
            <p:cNvCxnSpPr>
              <a:cxnSpLocks noChangeShapeType="1"/>
            </p:cNvCxnSpPr>
            <p:nvPr/>
          </p:nvCxnSpPr>
          <p:spPr bwMode="auto">
            <a:xfrm rot="16200000" flipH="1">
              <a:off x="1403648" y="1556792"/>
              <a:ext cx="2160240" cy="216024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56" name="직선 연결선 67"/>
            <p:cNvCxnSpPr>
              <a:cxnSpLocks noChangeShapeType="1"/>
            </p:cNvCxnSpPr>
            <p:nvPr/>
          </p:nvCxnSpPr>
          <p:spPr bwMode="auto">
            <a:xfrm rot="16200000" flipH="1">
              <a:off x="2195736" y="1556793"/>
              <a:ext cx="2160240" cy="216024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57" name="직선 연결선 69"/>
            <p:cNvCxnSpPr>
              <a:cxnSpLocks noChangeShapeType="1"/>
            </p:cNvCxnSpPr>
            <p:nvPr/>
          </p:nvCxnSpPr>
          <p:spPr bwMode="auto">
            <a:xfrm>
              <a:off x="1403648" y="1510662"/>
              <a:ext cx="792088" cy="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58" name="직선 연결선 70"/>
            <p:cNvCxnSpPr>
              <a:cxnSpLocks noChangeShapeType="1"/>
            </p:cNvCxnSpPr>
            <p:nvPr/>
          </p:nvCxnSpPr>
          <p:spPr bwMode="auto">
            <a:xfrm>
              <a:off x="3563888" y="3717032"/>
              <a:ext cx="792088" cy="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5548" name="그룹 74"/>
          <p:cNvGrpSpPr>
            <a:grpSpLocks/>
          </p:cNvGrpSpPr>
          <p:nvPr/>
        </p:nvGrpSpPr>
        <p:grpSpPr bwMode="auto">
          <a:xfrm>
            <a:off x="5508625" y="1511300"/>
            <a:ext cx="2951163" cy="2205038"/>
            <a:chOff x="1403648" y="1510662"/>
            <a:chExt cx="2952328" cy="2206371"/>
          </a:xfrm>
        </p:grpSpPr>
        <p:sp>
          <p:nvSpPr>
            <p:cNvPr id="65549" name="직각 삼각형 75"/>
            <p:cNvSpPr>
              <a:spLocks noChangeArrowheads="1"/>
            </p:cNvSpPr>
            <p:nvPr/>
          </p:nvSpPr>
          <p:spPr bwMode="auto">
            <a:xfrm>
              <a:off x="1403648" y="1700808"/>
              <a:ext cx="2016224" cy="2016224"/>
            </a:xfrm>
            <a:prstGeom prst="rtTriangl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 algn="just" latinLnBrk="1">
                <a:spcBef>
                  <a:spcPct val="20000"/>
                </a:spcBef>
                <a:buClr>
                  <a:srgbClr val="EC957A"/>
                </a:buClr>
                <a:buSzPct val="70000"/>
                <a:buFont typeface="Wingdings" panose="05000000000000000000" pitchFamily="2" charset="2"/>
                <a:buChar char="l"/>
                <a:defRPr kumimoji="1" sz="2000">
                  <a:solidFill>
                    <a:srgbClr val="0000FF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1pPr>
              <a:lvl2pPr marL="742950" indent="-285750" algn="just" latinLnBrk="1">
                <a:spcBef>
                  <a:spcPct val="20000"/>
                </a:spcBef>
                <a:buClr>
                  <a:schemeClr val="accent1"/>
                </a:buClr>
                <a:buSzPct val="150000"/>
                <a:buChar char="•"/>
                <a:defRPr kumimoji="1" sz="28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2pPr>
              <a:lvl3pPr marL="1143000" indent="-228600" algn="just" latinLnBrk="1">
                <a:spcBef>
                  <a:spcPct val="20000"/>
                </a:spcBef>
                <a:buClr>
                  <a:schemeClr val="tx1"/>
                </a:buClr>
                <a:buSzPct val="150000"/>
                <a:buChar char="•"/>
                <a:defRPr kumimoji="1" sz="16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3pPr>
              <a:lvl4pPr marL="1600200" indent="-228600" algn="just" latinLnBrk="1">
                <a:spcBef>
                  <a:spcPct val="20000"/>
                </a:spcBef>
                <a:buClr>
                  <a:schemeClr val="tx2"/>
                </a:buClr>
                <a:buSzPct val="150000"/>
                <a:buChar char="•"/>
                <a:defRPr kumimoji="1" sz="14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4pPr>
              <a:lvl5pPr marL="2057400" indent="-228600" algn="just" latinLnBrk="1">
                <a:spcBef>
                  <a:spcPct val="20000"/>
                </a:spcBef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5pPr>
              <a:lvl6pPr marL="25146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6pPr>
              <a:lvl7pPr marL="29718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7pPr>
              <a:lvl8pPr marL="34290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8pPr>
              <a:lvl9pPr marL="3886200" indent="-228600" algn="just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150000"/>
                <a:buChar char="•"/>
                <a:defRPr kumimoji="1" sz="120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defRPr>
              </a:lvl9pPr>
            </a:lstStyle>
            <a:p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240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65550" name="직선 연결선 76"/>
            <p:cNvCxnSpPr>
              <a:cxnSpLocks noChangeShapeType="1"/>
            </p:cNvCxnSpPr>
            <p:nvPr/>
          </p:nvCxnSpPr>
          <p:spPr bwMode="auto">
            <a:xfrm rot="16200000" flipH="1">
              <a:off x="1403648" y="1556792"/>
              <a:ext cx="2160240" cy="216024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51" name="직선 연결선 77"/>
            <p:cNvCxnSpPr>
              <a:cxnSpLocks noChangeShapeType="1"/>
            </p:cNvCxnSpPr>
            <p:nvPr/>
          </p:nvCxnSpPr>
          <p:spPr bwMode="auto">
            <a:xfrm rot="16200000" flipH="1">
              <a:off x="2195736" y="1556793"/>
              <a:ext cx="2160240" cy="216024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52" name="직선 연결선 78"/>
            <p:cNvCxnSpPr>
              <a:cxnSpLocks noChangeShapeType="1"/>
            </p:cNvCxnSpPr>
            <p:nvPr/>
          </p:nvCxnSpPr>
          <p:spPr bwMode="auto">
            <a:xfrm>
              <a:off x="1403648" y="1510662"/>
              <a:ext cx="792088" cy="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53" name="직선 연결선 79"/>
            <p:cNvCxnSpPr>
              <a:cxnSpLocks noChangeShapeType="1"/>
            </p:cNvCxnSpPr>
            <p:nvPr/>
          </p:nvCxnSpPr>
          <p:spPr bwMode="auto">
            <a:xfrm>
              <a:off x="3563888" y="3717032"/>
              <a:ext cx="792088" cy="0"/>
            </a:xfrm>
            <a:prstGeom prst="line">
              <a:avLst/>
            </a:prstGeom>
            <a:noFill/>
            <a:ln w="25400" cap="rnd" algn="ctr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9937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BB9E12B-B678-4133-A974-7178EAA4E98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선형 구조방정식모형 </a:t>
            </a:r>
            <a:r>
              <a:rPr lang="en-US" altLang="ko-KR" dirty="0"/>
              <a:t>(Linear Structural Equation Model)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1000125"/>
            <a:ext cx="7742237" cy="5181600"/>
          </a:xfrm>
        </p:spPr>
        <p:txBody>
          <a:bodyPr/>
          <a:lstStyle/>
          <a:p>
            <a:pPr eaLnBrk="1" hangingPunct="1"/>
            <a:r>
              <a:rPr lang="ko-KR" altLang="en-US" sz="1800" dirty="0" err="1">
                <a:solidFill>
                  <a:schemeClr val="tx1"/>
                </a:solidFill>
              </a:rPr>
              <a:t>연구영역</a:t>
            </a:r>
            <a:r>
              <a:rPr lang="ko-KR" altLang="en-US" sz="1800" dirty="0">
                <a:solidFill>
                  <a:schemeClr val="tx1"/>
                </a:solidFill>
              </a:rPr>
              <a:t> 속에 있는 </a:t>
            </a:r>
            <a:r>
              <a:rPr lang="ko-KR" altLang="en-US" sz="1800" dirty="0" err="1">
                <a:solidFill>
                  <a:schemeClr val="tx1"/>
                </a:solidFill>
              </a:rPr>
              <a:t>인과변수들</a:t>
            </a:r>
            <a:r>
              <a:rPr lang="ko-KR" altLang="en-US" sz="1800" dirty="0">
                <a:solidFill>
                  <a:schemeClr val="tx1"/>
                </a:solidFill>
              </a:rPr>
              <a:t> 간의 관계를 일련의 선형 방정식들로 표현한 모형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eaLnBrk="1" hangingPunct="1"/>
            <a:r>
              <a:rPr lang="ko-KR" altLang="en-US" sz="1800" dirty="0">
                <a:solidFill>
                  <a:schemeClr val="tx1"/>
                </a:solidFill>
              </a:rPr>
              <a:t>변수들 간의 공분산</a:t>
            </a:r>
            <a:r>
              <a:rPr lang="en-US" altLang="ko-KR" sz="1800" dirty="0">
                <a:solidFill>
                  <a:schemeClr val="tx1"/>
                </a:solidFill>
              </a:rPr>
              <a:t>(covariance) </a:t>
            </a:r>
            <a:r>
              <a:rPr lang="ko-KR" altLang="en-US" sz="1800" dirty="0">
                <a:solidFill>
                  <a:schemeClr val="tx1"/>
                </a:solidFill>
              </a:rPr>
              <a:t>구조를 분석하며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</a:rPr>
              <a:t>계량경제</a:t>
            </a:r>
            <a:r>
              <a:rPr lang="ko-KR" altLang="en-US" sz="1800" dirty="0">
                <a:solidFill>
                  <a:schemeClr val="tx1"/>
                </a:solidFill>
              </a:rPr>
              <a:t> 및 행동과학 분야의 연구에서 중요한 통계적 도구로 사용됨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lvl="1" eaLnBrk="1" hangingPunct="1"/>
            <a:endParaRPr lang="en-US" altLang="ko-KR" dirty="0"/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 dirty="0"/>
              <a:t>다중</a:t>
            </a:r>
            <a:r>
              <a:rPr lang="en-US" altLang="ko-KR" dirty="0"/>
              <a:t>(multiple) </a:t>
            </a:r>
            <a:r>
              <a:rPr lang="ko-KR" altLang="en-US" dirty="0"/>
              <a:t>또는 </a:t>
            </a:r>
            <a:r>
              <a:rPr lang="ko-KR" altLang="en-US" dirty="0" err="1"/>
              <a:t>다변량</a:t>
            </a:r>
            <a:r>
              <a:rPr lang="en-US" altLang="ko-KR" dirty="0"/>
              <a:t>(multivariate) </a:t>
            </a:r>
            <a:r>
              <a:rPr lang="ko-KR" altLang="en-US" dirty="0"/>
              <a:t>회귀분석</a:t>
            </a:r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 dirty="0"/>
              <a:t>선형 </a:t>
            </a:r>
            <a:r>
              <a:rPr lang="ko-KR" altLang="en-US" dirty="0" err="1"/>
              <a:t>측정오차</a:t>
            </a:r>
            <a:r>
              <a:rPr lang="en-US" altLang="ko-KR" dirty="0"/>
              <a:t>(measurement-error) </a:t>
            </a:r>
            <a:r>
              <a:rPr lang="ko-KR" altLang="en-US" dirty="0"/>
              <a:t>모형</a:t>
            </a:r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 dirty="0" err="1"/>
              <a:t>경로분석</a:t>
            </a:r>
            <a:r>
              <a:rPr lang="en-US" altLang="ko-KR" dirty="0"/>
              <a:t>(path analysis) </a:t>
            </a:r>
            <a:r>
              <a:rPr lang="ko-KR" altLang="en-US" dirty="0"/>
              <a:t>및 </a:t>
            </a:r>
            <a:r>
              <a:rPr lang="ko-KR" altLang="en-US" dirty="0" err="1"/>
              <a:t>인과모형</a:t>
            </a:r>
            <a:r>
              <a:rPr lang="en-US" altLang="ko-KR" dirty="0"/>
              <a:t>(causal model)</a:t>
            </a:r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 dirty="0"/>
              <a:t>탐색적</a:t>
            </a:r>
            <a:r>
              <a:rPr lang="en-US" altLang="ko-KR" dirty="0"/>
              <a:t>(exploratory), </a:t>
            </a:r>
            <a:r>
              <a:rPr lang="ko-KR" altLang="en-US" dirty="0"/>
              <a:t>확증적</a:t>
            </a:r>
            <a:r>
              <a:rPr lang="en-US" altLang="ko-KR" dirty="0"/>
              <a:t>(confirmatory) </a:t>
            </a:r>
            <a:r>
              <a:rPr lang="ko-KR" altLang="en-US" dirty="0" err="1"/>
              <a:t>인자분석</a:t>
            </a:r>
            <a:endParaRPr lang="ko-KR" altLang="en-US" dirty="0"/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 dirty="0"/>
              <a:t>정준상관분석</a:t>
            </a:r>
            <a:r>
              <a:rPr lang="en-US" altLang="ko-KR" dirty="0"/>
              <a:t>(canonical correlation analysis) </a:t>
            </a:r>
          </a:p>
          <a:p>
            <a:pPr lvl="1" eaLnBrk="1" hangingPunct="1">
              <a:buClr>
                <a:schemeClr val="tx1"/>
              </a:buClr>
              <a:buSzTx/>
            </a:pPr>
            <a:r>
              <a:rPr lang="ko-KR" altLang="en-US" dirty="0"/>
              <a:t>잠재성장모형</a:t>
            </a:r>
            <a:r>
              <a:rPr lang="en-US" altLang="ko-KR" dirty="0"/>
              <a:t>(latent growth model)</a:t>
            </a:r>
          </a:p>
        </p:txBody>
      </p:sp>
    </p:spTree>
    <p:extLst>
      <p:ext uri="{BB962C8B-B14F-4D97-AF65-F5344CB8AC3E}">
        <p14:creationId xmlns:p14="http://schemas.microsoft.com/office/powerpoint/2010/main" val="3611522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3.5 </a:t>
            </a:r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60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83296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3.5.2 AMOS </a:t>
            </a:r>
            <a:r>
              <a:rPr lang="ko-KR" altLang="en-US" dirty="0"/>
              <a:t>분석 사례 </a:t>
            </a:r>
            <a:r>
              <a:rPr lang="en-US" altLang="ko-KR" dirty="0"/>
              <a:t>- </a:t>
            </a:r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736"/>
            <a:ext cx="7696200" cy="511895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61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77876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≪참조≫ </a:t>
            </a:r>
            <a:r>
              <a:rPr lang="en-US" altLang="ko-KR" dirty="0"/>
              <a:t>SPSS ‘</a:t>
            </a:r>
            <a:r>
              <a:rPr lang="ko-KR" altLang="en-US" dirty="0" err="1"/>
              <a:t>결측값</a:t>
            </a:r>
            <a:r>
              <a:rPr lang="ko-KR" altLang="en-US" dirty="0"/>
              <a:t> 분석</a:t>
            </a:r>
            <a:r>
              <a:rPr lang="en-US" altLang="ko-KR" dirty="0"/>
              <a:t>’ </a:t>
            </a:r>
            <a:r>
              <a:rPr lang="ko-KR" altLang="en-US" dirty="0"/>
              <a:t>대화상자</a:t>
            </a:r>
          </a:p>
        </p:txBody>
      </p:sp>
      <p:pic>
        <p:nvPicPr>
          <p:cNvPr id="70659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2038"/>
            <a:ext cx="7696200" cy="5165725"/>
          </a:xfrm>
        </p:spPr>
      </p:pic>
      <p:sp>
        <p:nvSpPr>
          <p:cNvPr id="706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6D6C92B-47FC-482E-B18A-9F710C1AD8C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70661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06563"/>
            <a:ext cx="4168775" cy="3876675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924300" y="4221163"/>
            <a:ext cx="1079500" cy="576262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3" name="모서리가 둥근 직사각형 41"/>
          <p:cNvSpPr>
            <a:spLocks noChangeArrowheads="1"/>
          </p:cNvSpPr>
          <p:nvPr/>
        </p:nvSpPr>
        <p:spPr bwMode="auto">
          <a:xfrm>
            <a:off x="852488" y="1344613"/>
            <a:ext cx="220662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Stu_Missing.sav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22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패턴 대화상자</a:t>
            </a:r>
            <a:r>
              <a:rPr lang="en-US" altLang="ko-KR"/>
              <a:t>, </a:t>
            </a:r>
            <a:r>
              <a:rPr lang="ko-KR" altLang="en-US"/>
              <a:t>변수 대화상자</a:t>
            </a:r>
          </a:p>
        </p:txBody>
      </p:sp>
      <p:sp>
        <p:nvSpPr>
          <p:cNvPr id="716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CB0856F-395D-4157-BDC7-E4488613990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7168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58863"/>
            <a:ext cx="363537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1065213"/>
            <a:ext cx="3532188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848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EM </a:t>
            </a:r>
            <a:r>
              <a:rPr lang="ko-KR" altLang="en-US"/>
              <a:t>대화상자</a:t>
            </a:r>
            <a:r>
              <a:rPr lang="en-US" altLang="ko-KR"/>
              <a:t>, </a:t>
            </a:r>
            <a:r>
              <a:rPr lang="ko-KR" altLang="en-US"/>
              <a:t>회귀 대화상자</a:t>
            </a:r>
          </a:p>
        </p:txBody>
      </p:sp>
      <p:sp>
        <p:nvSpPr>
          <p:cNvPr id="727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15569051-1EB4-4561-A201-EA4AB6A2575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72709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4738"/>
            <a:ext cx="349885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074738"/>
            <a:ext cx="3498850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311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결측값 패턴</a:t>
            </a:r>
          </a:p>
        </p:txBody>
      </p:sp>
      <p:sp>
        <p:nvSpPr>
          <p:cNvPr id="7373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447DADB-B6CA-4EE2-946F-53E60078784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7373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090613"/>
            <a:ext cx="602615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3429000"/>
            <a:ext cx="463232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939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3.5.3 AMOS </a:t>
            </a:r>
            <a:r>
              <a:rPr lang="ko-KR" altLang="en-US" dirty="0"/>
              <a:t>분석 사례 </a:t>
            </a:r>
            <a:r>
              <a:rPr lang="en-US" altLang="ko-KR" dirty="0"/>
              <a:t>– FIML </a:t>
            </a:r>
            <a:r>
              <a:rPr lang="ko-KR" altLang="en-US" dirty="0" err="1"/>
              <a:t>추정법</a:t>
            </a:r>
            <a:endParaRPr lang="ko-KR" altLang="en-US" dirty="0"/>
          </a:p>
        </p:txBody>
      </p:sp>
      <p:pic>
        <p:nvPicPr>
          <p:cNvPr id="6758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450" y="1052513"/>
            <a:ext cx="7607300" cy="5184775"/>
          </a:xfrm>
        </p:spPr>
      </p:pic>
      <p:sp>
        <p:nvSpPr>
          <p:cNvPr id="675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CBE5240-412D-4B91-A216-2F3E3E92A0B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6758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3716338"/>
            <a:ext cx="4630738" cy="252571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90" name="모서리가 둥근 직사각형 41"/>
          <p:cNvSpPr>
            <a:spLocks noChangeArrowheads="1"/>
          </p:cNvSpPr>
          <p:nvPr/>
        </p:nvSpPr>
        <p:spPr bwMode="auto">
          <a:xfrm>
            <a:off x="6011863" y="1344613"/>
            <a:ext cx="23050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Stu_Missing.amw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7591" name="모서리가 둥근 직사각형 41"/>
          <p:cNvSpPr>
            <a:spLocks noChangeArrowheads="1"/>
          </p:cNvSpPr>
          <p:nvPr/>
        </p:nvSpPr>
        <p:spPr bwMode="auto">
          <a:xfrm>
            <a:off x="900113" y="1344613"/>
            <a:ext cx="215900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Stu_Missing.sav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008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속성 지정</a:t>
            </a:r>
            <a:r>
              <a:rPr lang="en-US" altLang="ko-KR"/>
              <a:t>: Estimation </a:t>
            </a:r>
            <a:r>
              <a:rPr lang="ko-KR" altLang="en-US"/>
              <a:t>탭</a:t>
            </a:r>
          </a:p>
        </p:txBody>
      </p:sp>
      <p:pic>
        <p:nvPicPr>
          <p:cNvPr id="68611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825" y="1052513"/>
            <a:ext cx="5416550" cy="5184775"/>
          </a:xfrm>
        </p:spPr>
      </p:pic>
      <p:sp>
        <p:nvSpPr>
          <p:cNvPr id="686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FAB5FFC-7799-4158-9FF0-FAF4ECC47EC6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68613" name="Oval 11"/>
          <p:cNvSpPr>
            <a:spLocks noChangeArrowheads="1"/>
          </p:cNvSpPr>
          <p:nvPr/>
        </p:nvSpPr>
        <p:spPr bwMode="auto">
          <a:xfrm>
            <a:off x="1908175" y="1214438"/>
            <a:ext cx="719138" cy="287337"/>
          </a:xfrm>
          <a:prstGeom prst="ellipse">
            <a:avLst/>
          </a:prstGeom>
          <a:noFill/>
          <a:ln w="25400" cap="rnd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defTabSz="4778375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defTabSz="4778375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defTabSz="4778375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defTabSz="4778375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defTabSz="4778375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614" name="모서리가 둥근 직사각형 6"/>
          <p:cNvSpPr>
            <a:spLocks noChangeArrowheads="1"/>
          </p:cNvSpPr>
          <p:nvPr/>
        </p:nvSpPr>
        <p:spPr bwMode="auto">
          <a:xfrm>
            <a:off x="4727575" y="2095500"/>
            <a:ext cx="2220913" cy="431800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540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속성 지정</a:t>
            </a:r>
            <a:r>
              <a:rPr lang="en-US" altLang="ko-KR"/>
              <a:t>: Output </a:t>
            </a:r>
            <a:r>
              <a:rPr lang="ko-KR" altLang="en-US"/>
              <a:t>탭</a:t>
            </a:r>
          </a:p>
        </p:txBody>
      </p:sp>
      <p:pic>
        <p:nvPicPr>
          <p:cNvPr id="6963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1825" y="1052513"/>
            <a:ext cx="5416550" cy="5184775"/>
          </a:xfrm>
        </p:spPr>
      </p:pic>
      <p:sp>
        <p:nvSpPr>
          <p:cNvPr id="696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4F2AE7D5-1EE9-4E12-8FD8-1D7696FF38C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69637" name="Oval 11"/>
          <p:cNvSpPr>
            <a:spLocks noChangeArrowheads="1"/>
          </p:cNvSpPr>
          <p:nvPr/>
        </p:nvSpPr>
        <p:spPr bwMode="auto">
          <a:xfrm>
            <a:off x="3552825" y="1214438"/>
            <a:ext cx="720725" cy="287337"/>
          </a:xfrm>
          <a:prstGeom prst="ellipse">
            <a:avLst/>
          </a:prstGeom>
          <a:noFill/>
          <a:ln w="25400" cap="rnd">
            <a:solidFill>
              <a:srgbClr val="C0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just" defTabSz="4778375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defTabSz="4778375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defTabSz="4778375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defTabSz="4778375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defTabSz="4778375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defTabSz="47783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638" name="모서리가 둥근 직사각형 6"/>
          <p:cNvSpPr>
            <a:spLocks noChangeArrowheads="1"/>
          </p:cNvSpPr>
          <p:nvPr/>
        </p:nvSpPr>
        <p:spPr bwMode="auto">
          <a:xfrm>
            <a:off x="2062163" y="4986338"/>
            <a:ext cx="2222500" cy="288925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9639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182813"/>
            <a:ext cx="4592638" cy="23828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554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3.6 </a:t>
            </a:r>
            <a:r>
              <a:rPr lang="ko-KR" altLang="en-US" dirty="0"/>
              <a:t>변수 변환 </a:t>
            </a:r>
            <a:r>
              <a:rPr lang="en-US" altLang="ko-KR" dirty="0"/>
              <a:t>(Variable Transformation)</a:t>
            </a:r>
            <a:endParaRPr lang="ko-KR" altLang="en-US" dirty="0"/>
          </a:p>
        </p:txBody>
      </p:sp>
      <p:pic>
        <p:nvPicPr>
          <p:cNvPr id="75779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62038"/>
            <a:ext cx="7696200" cy="5165725"/>
          </a:xfrm>
        </p:spPr>
      </p:pic>
      <p:sp>
        <p:nvSpPr>
          <p:cNvPr id="757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6F63530-0685-4250-A0A7-3E5975084C3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59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985F2FB-9328-4C9B-8F43-AD1C3A3867D7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1.2 AMOS</a:t>
            </a:r>
            <a:r>
              <a:rPr lang="ko-KR" altLang="en-US" dirty="0"/>
              <a:t> 소프트웨어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052513"/>
            <a:ext cx="7842250" cy="518477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defRPr/>
            </a:pPr>
            <a:r>
              <a:rPr lang="en-US" altLang="ko-KR" sz="1800" dirty="0">
                <a:solidFill>
                  <a:srgbClr val="3333FF"/>
                </a:solidFill>
              </a:rPr>
              <a:t>LISREL (Linear Structural relationship) model</a:t>
            </a:r>
          </a:p>
          <a:p>
            <a:pPr lvl="1" eaLnBrk="1" hangingPunct="1">
              <a:lnSpc>
                <a:spcPct val="100000"/>
              </a:lnSpc>
              <a:buFontTx/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Joreskog</a:t>
            </a:r>
            <a:r>
              <a:rPr lang="en-US" altLang="ko-KR" sz="1600" dirty="0"/>
              <a:t> &amp; </a:t>
            </a:r>
            <a:r>
              <a:rPr lang="en-US" altLang="ko-KR" sz="1600" dirty="0" err="1"/>
              <a:t>Sorbom</a:t>
            </a:r>
            <a:r>
              <a:rPr lang="en-US" altLang="ko-KR" sz="1600" dirty="0"/>
              <a:t> (1974, 1989, 1993)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ko-KR" sz="1800" dirty="0">
                <a:solidFill>
                  <a:srgbClr val="3333FF"/>
                </a:solidFill>
              </a:rPr>
              <a:t>COSAN (Covariance Structural Analysis) model</a:t>
            </a:r>
          </a:p>
          <a:p>
            <a:pPr lvl="1" eaLnBrk="1" hangingPunct="1">
              <a:lnSpc>
                <a:spcPct val="100000"/>
              </a:lnSpc>
              <a:buFontTx/>
              <a:buNone/>
              <a:defRPr/>
            </a:pPr>
            <a:r>
              <a:rPr lang="en-US" altLang="ko-KR" sz="1600" dirty="0"/>
              <a:t>- McDonald (1978, 1980)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ko-KR" sz="1800" dirty="0">
                <a:solidFill>
                  <a:srgbClr val="3333FF"/>
                </a:solidFill>
              </a:rPr>
              <a:t>RAM (Reticular Action) model</a:t>
            </a:r>
          </a:p>
          <a:p>
            <a:pPr lvl="1" eaLnBrk="1" hangingPunct="1">
              <a:lnSpc>
                <a:spcPct val="100000"/>
              </a:lnSpc>
              <a:buFontTx/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McArdle</a:t>
            </a:r>
            <a:r>
              <a:rPr lang="en-US" altLang="ko-KR" sz="1600" dirty="0"/>
              <a:t> (1980), </a:t>
            </a:r>
            <a:r>
              <a:rPr lang="en-US" altLang="ko-KR" sz="1600" dirty="0" err="1"/>
              <a:t>McArdle</a:t>
            </a:r>
            <a:r>
              <a:rPr lang="en-US" altLang="ko-KR" sz="1600" dirty="0"/>
              <a:t> &amp; McDonald (1984)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ko-KR" sz="1800" dirty="0">
                <a:solidFill>
                  <a:srgbClr val="3333FF"/>
                </a:solidFill>
              </a:rPr>
              <a:t>LINEQS (Linear Equations) model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Bentler</a:t>
            </a:r>
            <a:r>
              <a:rPr lang="en-US" altLang="ko-KR" sz="1600" dirty="0"/>
              <a:t> &amp; Weeks (1980)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AMOS</a:t>
            </a:r>
            <a:r>
              <a:rPr lang="en-US" altLang="ko-KR" dirty="0"/>
              <a:t> : www.spss.com(.co.kr),  www.amosdevelopment.com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LISREL</a:t>
            </a:r>
            <a:r>
              <a:rPr lang="en-US" altLang="ko-KR" dirty="0"/>
              <a:t> : www.ssicentral.com, www.philscience.com  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CALIS </a:t>
            </a:r>
            <a:r>
              <a:rPr lang="en-US" altLang="ko-KR" dirty="0"/>
              <a:t>/ SAS : www.sas.com, www.sas.com/~korea 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</a:t>
            </a:r>
            <a:r>
              <a:rPr lang="en-US" altLang="ko-KR" dirty="0" err="1">
                <a:solidFill>
                  <a:srgbClr val="066C06"/>
                </a:solidFill>
              </a:rPr>
              <a:t>Mplus</a:t>
            </a:r>
            <a:r>
              <a:rPr lang="en-US" altLang="ko-KR" dirty="0">
                <a:solidFill>
                  <a:srgbClr val="066C06"/>
                </a:solidFill>
              </a:rPr>
              <a:t> </a:t>
            </a:r>
            <a:r>
              <a:rPr lang="en-US" altLang="ko-KR" dirty="0"/>
              <a:t>: www.statmodel.com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EQS </a:t>
            </a:r>
            <a:r>
              <a:rPr lang="en-US" altLang="ko-KR" dirty="0"/>
              <a:t>: www.mvsoft.com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</a:t>
            </a:r>
            <a:r>
              <a:rPr lang="en-US" altLang="ko-KR" dirty="0" err="1">
                <a:solidFill>
                  <a:srgbClr val="066C06"/>
                </a:solidFill>
              </a:rPr>
              <a:t>Mx</a:t>
            </a:r>
            <a:r>
              <a:rPr lang="en-US" altLang="ko-KR" dirty="0">
                <a:solidFill>
                  <a:srgbClr val="066C06"/>
                </a:solidFill>
              </a:rPr>
              <a:t> Graph </a:t>
            </a:r>
            <a:r>
              <a:rPr lang="en-US" altLang="ko-KR" dirty="0"/>
              <a:t>: www.vcu.edu/mx/index.html, www.psy.vu.nl/mxbib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RAMONA  </a:t>
            </a:r>
            <a:r>
              <a:rPr lang="en-US" altLang="ko-KR" dirty="0"/>
              <a:t>/ SYSTAT</a:t>
            </a:r>
            <a:r>
              <a:rPr lang="en-US" altLang="ko-KR" dirty="0">
                <a:solidFill>
                  <a:srgbClr val="066C06"/>
                </a:solidFill>
              </a:rPr>
              <a:t> </a:t>
            </a:r>
            <a:r>
              <a:rPr lang="en-US" altLang="ko-KR" dirty="0"/>
              <a:t>: www.systat.com/product/systat</a:t>
            </a:r>
          </a:p>
          <a:p>
            <a:pPr marL="0" lvl="1" indent="0" eaLnBrk="1" hangingPunct="1">
              <a:lnSpc>
                <a:spcPct val="100000"/>
              </a:lnSpc>
              <a:defRPr/>
            </a:pPr>
            <a:r>
              <a:rPr lang="en-US" altLang="ko-KR" dirty="0">
                <a:solidFill>
                  <a:srgbClr val="066C06"/>
                </a:solidFill>
              </a:rPr>
              <a:t> SEPATH </a:t>
            </a:r>
            <a:r>
              <a:rPr lang="en-US" altLang="ko-KR" dirty="0"/>
              <a:t>/ STATISTICA</a:t>
            </a:r>
            <a:r>
              <a:rPr lang="en-US" altLang="ko-KR" dirty="0">
                <a:solidFill>
                  <a:srgbClr val="066C06"/>
                </a:solidFill>
              </a:rPr>
              <a:t> </a:t>
            </a:r>
            <a:r>
              <a:rPr lang="en-US" altLang="ko-KR" dirty="0"/>
              <a:t>: www.statsoft.com</a:t>
            </a:r>
          </a:p>
        </p:txBody>
      </p:sp>
    </p:spTree>
    <p:extLst>
      <p:ext uri="{BB962C8B-B14F-4D97-AF65-F5344CB8AC3E}">
        <p14:creationId xmlns:p14="http://schemas.microsoft.com/office/powerpoint/2010/main" val="3121958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계산 대화상자</a:t>
            </a:r>
          </a:p>
        </p:txBody>
      </p:sp>
      <p:pic>
        <p:nvPicPr>
          <p:cNvPr id="76803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400" y="1052513"/>
            <a:ext cx="6021388" cy="4965700"/>
          </a:xfrm>
        </p:spPr>
      </p:pic>
      <p:sp>
        <p:nvSpPr>
          <p:cNvPr id="768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535FAF7-DE3F-49F0-A6F4-574FDE09DF6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76805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933825"/>
            <a:ext cx="6465887" cy="23749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66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≪</a:t>
            </a:r>
            <a:r>
              <a:rPr lang="ko-KR" altLang="en-US"/>
              <a:t>예≫ 로그 변환 후의 분포</a:t>
            </a:r>
          </a:p>
        </p:txBody>
      </p:sp>
      <p:sp>
        <p:nvSpPr>
          <p:cNvPr id="778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78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4663616-41AF-4BFB-8ACD-F08A6C0F484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77829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052513"/>
            <a:ext cx="3979863" cy="3937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0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2266950"/>
            <a:ext cx="3978275" cy="397033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880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3.7 </a:t>
            </a:r>
            <a:r>
              <a:rPr lang="ko-KR" altLang="en-US" dirty="0"/>
              <a:t>표본크기</a:t>
            </a:r>
          </a:p>
        </p:txBody>
      </p:sp>
      <p:sp>
        <p:nvSpPr>
          <p:cNvPr id="7987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절대적 기준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Kline(2011), </a:t>
            </a:r>
            <a:r>
              <a:rPr lang="en-US" altLang="ko-KR" dirty="0" err="1"/>
              <a:t>Comrey</a:t>
            </a:r>
            <a:r>
              <a:rPr lang="en-US" altLang="ko-KR" dirty="0"/>
              <a:t> &amp; Lee(1992), Williams, et al.(2012), </a:t>
            </a:r>
            <a:r>
              <a:rPr lang="ko-KR" altLang="en-US" dirty="0" err="1"/>
              <a:t>탁진국</a:t>
            </a:r>
            <a:r>
              <a:rPr lang="en-US" altLang="ko-KR" dirty="0"/>
              <a:t>(2007) : </a:t>
            </a:r>
            <a:r>
              <a:rPr lang="ko-KR" altLang="en-US" dirty="0"/>
              <a:t>표본크기가 </a:t>
            </a:r>
            <a:r>
              <a:rPr lang="en-US" altLang="ko-KR" dirty="0"/>
              <a:t>100</a:t>
            </a:r>
            <a:r>
              <a:rPr lang="ko-KR" altLang="en-US" dirty="0"/>
              <a:t>이면 나쁜 편이고</a:t>
            </a:r>
            <a:r>
              <a:rPr lang="en-US" altLang="ko-KR" dirty="0"/>
              <a:t>, 200 </a:t>
            </a:r>
            <a:r>
              <a:rPr lang="ko-KR" altLang="en-US" dirty="0"/>
              <a:t>정도면 괜찮은 편이며</a:t>
            </a:r>
            <a:r>
              <a:rPr lang="en-US" altLang="ko-KR" dirty="0"/>
              <a:t>, 300 </a:t>
            </a:r>
            <a:r>
              <a:rPr lang="ko-KR" altLang="en-US" dirty="0"/>
              <a:t>정도면 좋은 편이고</a:t>
            </a:r>
            <a:r>
              <a:rPr lang="en-US" altLang="ko-KR" dirty="0"/>
              <a:t>, 500 </a:t>
            </a:r>
            <a:r>
              <a:rPr lang="ko-KR" altLang="en-US" dirty="0"/>
              <a:t>정도면 매우 좋은 편이며</a:t>
            </a:r>
            <a:r>
              <a:rPr lang="en-US" altLang="ko-KR" dirty="0"/>
              <a:t>, 1,000 </a:t>
            </a:r>
            <a:r>
              <a:rPr lang="ko-KR" altLang="en-US" dirty="0"/>
              <a:t>이상이면 </a:t>
            </a:r>
            <a:r>
              <a:rPr lang="ko-KR" altLang="en-US" dirty="0" err="1"/>
              <a:t>훌륭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절대적 기준은 모형이나 자료의 특성을 고려하지 않기 때문에 많은 학자들에 의해 비판을 받고 있다</a:t>
            </a:r>
            <a:r>
              <a:rPr lang="en-US" altLang="ko-KR" dirty="0"/>
              <a:t>(Schmitt, 2011; </a:t>
            </a:r>
            <a:r>
              <a:rPr lang="en-US" altLang="ko-KR" dirty="0" err="1"/>
              <a:t>Muthen</a:t>
            </a:r>
            <a:r>
              <a:rPr lang="en-US" altLang="ko-KR" dirty="0"/>
              <a:t> &amp; </a:t>
            </a:r>
            <a:r>
              <a:rPr lang="en-US" altLang="ko-KR" dirty="0" err="1"/>
              <a:t>Muthen</a:t>
            </a:r>
            <a:r>
              <a:rPr lang="en-US" altLang="ko-KR" dirty="0"/>
              <a:t>, 2002). </a:t>
            </a:r>
            <a:r>
              <a:rPr lang="ko-KR" altLang="en-US" dirty="0"/>
              <a:t>일반적으로 간단한 모형에 대하여 절대적 기준은 너무 큰 표본크기를 요구한다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i="1" dirty="0"/>
              <a:t>n </a:t>
            </a:r>
            <a:r>
              <a:rPr lang="en-US" altLang="ko-KR" dirty="0"/>
              <a:t>:</a:t>
            </a:r>
            <a:r>
              <a:rPr lang="en-US" altLang="ko-KR" i="1" dirty="0"/>
              <a:t>p</a:t>
            </a:r>
            <a:r>
              <a:rPr lang="en-US" altLang="ko-KR" dirty="0"/>
              <a:t> </a:t>
            </a:r>
            <a:r>
              <a:rPr lang="ko-KR" altLang="en-US" dirty="0"/>
              <a:t>기준 </a:t>
            </a:r>
            <a:r>
              <a:rPr lang="en-US" altLang="ko-KR" dirty="0"/>
              <a:t>- </a:t>
            </a:r>
            <a:r>
              <a:rPr lang="ko-KR" altLang="en-US" dirty="0" err="1"/>
              <a:t>관찰변수</a:t>
            </a:r>
            <a:r>
              <a:rPr lang="ko-KR" altLang="en-US" dirty="0"/>
              <a:t> 또는 </a:t>
            </a:r>
            <a:r>
              <a:rPr lang="ko-KR" altLang="en-US" dirty="0" err="1"/>
              <a:t>모수의</a:t>
            </a:r>
            <a:r>
              <a:rPr lang="ko-KR" altLang="en-US" dirty="0"/>
              <a:t> 개수에 따른 기준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Nunnally</a:t>
            </a:r>
            <a:r>
              <a:rPr lang="en-US" altLang="ko-KR" dirty="0"/>
              <a:t>(1967) : 10</a:t>
            </a:r>
            <a:r>
              <a:rPr lang="ko-KR" altLang="en-US" dirty="0"/>
              <a:t>배수의 기준</a:t>
            </a:r>
            <a:r>
              <a:rPr lang="en-US" altLang="ko-KR" dirty="0"/>
              <a:t>(rule of 10)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20:1(Hair et al.), 5:1(</a:t>
            </a:r>
            <a:r>
              <a:rPr lang="en-US" altLang="ko-KR" dirty="0" err="1"/>
              <a:t>Tabachnick</a:t>
            </a:r>
            <a:r>
              <a:rPr lang="en-US" altLang="ko-KR" dirty="0"/>
              <a:t> &amp; </a:t>
            </a:r>
            <a:r>
              <a:rPr lang="en-US" altLang="ko-KR" dirty="0" err="1"/>
              <a:t>Fidell</a:t>
            </a:r>
            <a:r>
              <a:rPr lang="en-US" altLang="ko-KR" dirty="0"/>
              <a:t>), 5:1(</a:t>
            </a:r>
            <a:r>
              <a:rPr lang="en-US" altLang="ko-KR" dirty="0" err="1"/>
              <a:t>Bentler</a:t>
            </a:r>
            <a:r>
              <a:rPr lang="en-US" altLang="ko-KR" dirty="0"/>
              <a:t>, 1989)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Kline(2011) : </a:t>
            </a:r>
            <a:r>
              <a:rPr lang="ko-KR" altLang="en-US" dirty="0"/>
              <a:t>“상대적으로 많은 </a:t>
            </a:r>
            <a:r>
              <a:rPr lang="ko-KR" altLang="en-US" dirty="0" err="1"/>
              <a:t>모수를</a:t>
            </a:r>
            <a:r>
              <a:rPr lang="ko-KR" altLang="en-US" dirty="0"/>
              <a:t> 포함하는 복잡한 모형의 경우에는 간단한 모형에 비하여 안정적인 추정치를 얻기 위해 더 큰 표본크기를 요구한다</a:t>
            </a:r>
            <a:r>
              <a:rPr lang="en-US" altLang="ko-KR" dirty="0"/>
              <a:t>. ... </a:t>
            </a:r>
            <a:r>
              <a:rPr lang="ko-KR" altLang="en-US" dirty="0"/>
              <a:t>이상적으로는 </a:t>
            </a:r>
            <a:r>
              <a:rPr lang="ko-KR" altLang="en-US" dirty="0" err="1"/>
              <a:t>사례수와</a:t>
            </a:r>
            <a:r>
              <a:rPr lang="ko-KR" altLang="en-US" dirty="0"/>
              <a:t> </a:t>
            </a:r>
            <a:r>
              <a:rPr lang="ko-KR" altLang="en-US" dirty="0" err="1"/>
              <a:t>자유모수의</a:t>
            </a:r>
            <a:r>
              <a:rPr lang="ko-KR" altLang="en-US" dirty="0"/>
              <a:t> 비가 </a:t>
            </a:r>
            <a:r>
              <a:rPr lang="en-US" altLang="ko-KR" dirty="0"/>
              <a:t>20:1 </a:t>
            </a:r>
            <a:r>
              <a:rPr lang="ko-KR" altLang="en-US" dirty="0"/>
              <a:t>정도 되면 좋을 것이나</a:t>
            </a:r>
            <a:r>
              <a:rPr lang="en-US" altLang="ko-KR" dirty="0"/>
              <a:t>, </a:t>
            </a:r>
            <a:r>
              <a:rPr lang="ko-KR" altLang="en-US" dirty="0"/>
              <a:t>현실적으로는 </a:t>
            </a:r>
            <a:r>
              <a:rPr lang="en-US" altLang="ko-KR" dirty="0"/>
              <a:t>10:1 </a:t>
            </a:r>
            <a:r>
              <a:rPr lang="ko-KR" altLang="en-US" dirty="0"/>
              <a:t>정도의 비를 목표로 하면 무난하다고 볼 수 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7987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C3BFD7F-027E-4C26-B477-37F6C85028D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0155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3.7.2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ko-KR" altLang="en-US" dirty="0" err="1"/>
              <a:t>모수</a:t>
            </a:r>
            <a:r>
              <a:rPr lang="en-US" altLang="ko-KR" dirty="0"/>
              <a:t>)</a:t>
            </a:r>
            <a:r>
              <a:rPr lang="ko-KR" altLang="en-US" dirty="0"/>
              <a:t>의 개수를 기준으로 하는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marL="326250" lvl="1" indent="0">
              <a:lnSpc>
                <a:spcPct val="100000"/>
              </a:lnSpc>
              <a:buNone/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r>
              <a:rPr lang="ko-KR" altLang="en-US" dirty="0" err="1"/>
              <a:t>잠재변수가</a:t>
            </a:r>
            <a:r>
              <a:rPr lang="ko-KR" altLang="en-US" dirty="0"/>
              <a:t> 있는 모형에 대하여 </a:t>
            </a:r>
            <a:r>
              <a:rPr lang="en-US" altLang="ko-KR" i="1" dirty="0"/>
              <a:t>n </a:t>
            </a:r>
            <a:r>
              <a:rPr lang="en-US" altLang="ko-KR" dirty="0"/>
              <a:t>:</a:t>
            </a:r>
            <a:r>
              <a:rPr lang="en-US" altLang="ko-KR" i="1" dirty="0"/>
              <a:t>p</a:t>
            </a:r>
            <a:r>
              <a:rPr lang="en-US" altLang="ko-KR" dirty="0"/>
              <a:t> –</a:t>
            </a:r>
            <a:r>
              <a:rPr lang="ko-KR" altLang="en-US" dirty="0"/>
              <a:t>기준은 너무 큰 표본크기를 요구한다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  <a:defRPr/>
            </a:pPr>
            <a:endParaRPr lang="en-US" altLang="ko-KR" dirty="0"/>
          </a:p>
          <a:p>
            <a:pPr>
              <a:lnSpc>
                <a:spcPct val="100000"/>
              </a:lnSpc>
              <a:defRPr/>
            </a:pPr>
            <a:r>
              <a:rPr lang="ko-KR" altLang="en-US" dirty="0" err="1"/>
              <a:t>관찰변수와</a:t>
            </a:r>
            <a:r>
              <a:rPr lang="ko-KR" altLang="en-US" dirty="0"/>
              <a:t> 잠재변수의 비에 대한 기준 </a:t>
            </a:r>
            <a:r>
              <a:rPr lang="en-US" altLang="ko-KR" dirty="0"/>
              <a:t>: </a:t>
            </a:r>
            <a:r>
              <a:rPr lang="en-US" altLang="ko-KR" i="1" dirty="0"/>
              <a:t>r </a:t>
            </a:r>
            <a:r>
              <a:rPr lang="en-US" altLang="ko-KR" dirty="0"/>
              <a:t>=</a:t>
            </a:r>
            <a:r>
              <a:rPr lang="en-US" altLang="ko-KR" i="1" dirty="0"/>
              <a:t>p</a:t>
            </a:r>
            <a:r>
              <a:rPr lang="en-US" altLang="ko-KR" dirty="0"/>
              <a:t>/</a:t>
            </a:r>
            <a:r>
              <a:rPr lang="en-US" altLang="ko-KR" i="1" dirty="0"/>
              <a:t>k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r>
              <a:rPr lang="en-US" altLang="ko-KR" dirty="0" err="1"/>
              <a:t>Boomsma</a:t>
            </a:r>
            <a:r>
              <a:rPr lang="en-US" altLang="ko-KR" dirty="0"/>
              <a:t>(1982), Marsh et al(1988,1996, 1998) </a:t>
            </a:r>
          </a:p>
          <a:p>
            <a:pPr marL="457200" lvl="1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dirty="0"/>
              <a:t>    </a:t>
            </a:r>
            <a:r>
              <a:rPr lang="en-US" altLang="ko-KR" i="1" dirty="0"/>
              <a:t>r </a:t>
            </a:r>
            <a:r>
              <a:rPr lang="en-US" altLang="ko-KR" dirty="0"/>
              <a:t>=2 → </a:t>
            </a:r>
            <a:r>
              <a:rPr lang="en-US" altLang="ko-KR" i="1" dirty="0"/>
              <a:t>n </a:t>
            </a:r>
            <a:r>
              <a:rPr lang="en-US" altLang="ko-KR" dirty="0"/>
              <a:t>=400, </a:t>
            </a:r>
            <a:r>
              <a:rPr lang="en-US" altLang="ko-KR" i="1" dirty="0"/>
              <a:t>r </a:t>
            </a:r>
            <a:r>
              <a:rPr lang="en-US" altLang="ko-KR" dirty="0"/>
              <a:t>=3 → </a:t>
            </a:r>
            <a:r>
              <a:rPr lang="en-US" altLang="ko-KR" i="1" dirty="0"/>
              <a:t>n </a:t>
            </a:r>
            <a:r>
              <a:rPr lang="en-US" altLang="ko-KR" dirty="0"/>
              <a:t>=200, </a:t>
            </a:r>
            <a:r>
              <a:rPr lang="en-US" altLang="ko-KR" i="1" dirty="0"/>
              <a:t>r </a:t>
            </a:r>
            <a:r>
              <a:rPr lang="en-US" altLang="ko-KR" dirty="0"/>
              <a:t>=4 → </a:t>
            </a:r>
            <a:r>
              <a:rPr lang="en-US" altLang="ko-KR" i="1" dirty="0"/>
              <a:t>n </a:t>
            </a:r>
            <a:r>
              <a:rPr lang="en-US" altLang="ko-KR" dirty="0"/>
              <a:t>=100, </a:t>
            </a:r>
            <a:r>
              <a:rPr lang="en-US" altLang="ko-KR" i="1" dirty="0"/>
              <a:t>r </a:t>
            </a:r>
            <a:r>
              <a:rPr lang="en-US" altLang="ko-KR" dirty="0"/>
              <a:t>=12 → </a:t>
            </a:r>
            <a:r>
              <a:rPr lang="en-US" altLang="ko-KR" i="1" dirty="0"/>
              <a:t>n </a:t>
            </a:r>
            <a:r>
              <a:rPr lang="en-US" altLang="ko-KR" dirty="0"/>
              <a:t>=50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ko-KR" dirty="0"/>
              <a:t>Westland(2010)</a:t>
            </a:r>
          </a:p>
          <a:p>
            <a:pPr marL="457200" lvl="1" indent="0">
              <a:lnSpc>
                <a:spcPct val="100000"/>
              </a:lnSpc>
              <a:buFont typeface="Wingdings" pitchFamily="2" charset="2"/>
              <a:buNone/>
              <a:defRPr/>
            </a:pPr>
            <a:r>
              <a:rPr lang="en-US" altLang="ko-KR" dirty="0"/>
              <a:t> </a:t>
            </a:r>
            <a:endParaRPr lang="ko-KR" altLang="en-US" dirty="0"/>
          </a:p>
          <a:p>
            <a:pPr>
              <a:lnSpc>
                <a:spcPct val="100000"/>
              </a:lnSpc>
              <a:defRPr/>
            </a:pPr>
            <a:endParaRPr lang="ko-KR" altLang="en-US" dirty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A0910FE-BB9F-471E-AEE4-CD6009601B63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8192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76325"/>
            <a:ext cx="4906963" cy="1143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2349500"/>
            <a:ext cx="4945062" cy="1152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1927" name="개체 6"/>
          <p:cNvGraphicFramePr>
            <a:graphicFrameLocks noChangeAspect="1"/>
          </p:cNvGraphicFramePr>
          <p:nvPr/>
        </p:nvGraphicFramePr>
        <p:xfrm>
          <a:off x="3203575" y="5876925"/>
          <a:ext cx="26892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수식" r:id="rId6" imgW="1612900" imgH="215900" progId="Equation.3">
                  <p:embed/>
                </p:oleObj>
              </mc:Choice>
              <mc:Fallback>
                <p:oleObj name="수식" r:id="rId6" imgW="1612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876925"/>
                        <a:ext cx="26892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039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8397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≪참조≫ </a:t>
            </a:r>
            <a:r>
              <a:rPr lang="en-US" altLang="ko-KR" dirty="0"/>
              <a:t>http://www.danielsoper.com/statcalc/</a:t>
            </a:r>
            <a:endParaRPr lang="ko-KR" altLang="en-US" dirty="0"/>
          </a:p>
        </p:txBody>
      </p:sp>
      <p:sp>
        <p:nvSpPr>
          <p:cNvPr id="8397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5436120-115E-4CBD-A9A6-ED3A66C5312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3904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≪참조≫ </a:t>
            </a:r>
            <a:r>
              <a:rPr lang="en-US" altLang="ko-KR" dirty="0"/>
              <a:t>http://www.danielsoper.com/statcalc/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75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169904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직사각형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00113" y="222250"/>
            <a:ext cx="50911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4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8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O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en-US" altLang="ko-KR" sz="20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solidFill>
                  <a:srgbClr val="1717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</a:p>
        </p:txBody>
      </p:sp>
      <p:cxnSp>
        <p:nvCxnSpPr>
          <p:cNvPr id="6148" name="직선 연결선 4"/>
          <p:cNvCxnSpPr>
            <a:cxnSpLocks noChangeShapeType="1"/>
          </p:cNvCxnSpPr>
          <p:nvPr/>
        </p:nvCxnSpPr>
        <p:spPr bwMode="auto">
          <a:xfrm>
            <a:off x="250825" y="1114425"/>
            <a:ext cx="8642350" cy="0"/>
          </a:xfrm>
          <a:prstGeom prst="line">
            <a:avLst/>
          </a:prstGeom>
          <a:noFill/>
          <a:ln w="6350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8050" y="1422400"/>
            <a:ext cx="7696200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EC957A"/>
              </a:buClr>
              <a:buSzPct val="70000"/>
              <a:buFont typeface="Wingdings" panose="05000000000000000000" pitchFamily="2" charset="2"/>
              <a:buNone/>
              <a:defRPr kumimoji="1" sz="1600" b="1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+mn-cs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just" rtl="0" fontAlgn="base" latinLnBrk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기본 개념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. AMOS </a:t>
            </a:r>
            <a:r>
              <a:rPr lang="ko-KR" altLang="en-US" sz="2400" dirty="0"/>
              <a:t>맛보기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탐색과 준비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4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회귀분석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없는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잠재변수가 있는 구조방정식모형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매개효과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8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조절효과</a:t>
            </a:r>
            <a:r>
              <a:rPr lang="en-US" altLang="ko-KR" sz="2400" dirty="0"/>
              <a:t>(</a:t>
            </a:r>
            <a:r>
              <a:rPr lang="ko-KR" altLang="en-US" sz="2400" dirty="0"/>
              <a:t>다중집단</a:t>
            </a:r>
            <a:r>
              <a:rPr lang="en-US" altLang="ko-KR" sz="2400" dirty="0"/>
              <a:t>)</a:t>
            </a:r>
            <a:r>
              <a:rPr lang="ko-KR" altLang="en-US" sz="2400" dirty="0"/>
              <a:t> 분석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9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인자분석</a:t>
            </a:r>
            <a:r>
              <a:rPr lang="en-US" altLang="ko-KR" sz="2400" dirty="0"/>
              <a:t>(</a:t>
            </a:r>
            <a:r>
              <a:rPr lang="ko-KR" altLang="en-US" sz="2400" dirty="0"/>
              <a:t>요인분석</a:t>
            </a:r>
            <a:r>
              <a:rPr lang="en-US" altLang="ko-KR" sz="2400" dirty="0"/>
              <a:t>)</a:t>
            </a:r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10</a:t>
            </a:r>
            <a:r>
              <a:rPr lang="ko-KR" altLang="en-US" sz="2400" dirty="0"/>
              <a:t>장</a:t>
            </a:r>
            <a:r>
              <a:rPr lang="en-US" altLang="ko-KR" sz="2400" dirty="0"/>
              <a:t>. PLS </a:t>
            </a:r>
            <a:r>
              <a:rPr lang="ko-KR" altLang="en-US" sz="2400" dirty="0"/>
              <a:t>모형</a:t>
            </a:r>
            <a:endParaRPr lang="en-US" altLang="ko-KR" sz="2400" dirty="0"/>
          </a:p>
          <a:p>
            <a:pPr algn="l" eaLnBrk="1" hangingPunct="1">
              <a:lnSpc>
                <a:spcPct val="110000"/>
              </a:lnSpc>
            </a:pPr>
            <a:r>
              <a:rPr lang="ko-KR" altLang="en-US" sz="2400" dirty="0"/>
              <a:t>제</a:t>
            </a:r>
            <a:r>
              <a:rPr lang="en-US" altLang="ko-KR" sz="2400" dirty="0"/>
              <a:t>11</a:t>
            </a:r>
            <a:r>
              <a:rPr lang="ko-KR" altLang="en-US" sz="2400" dirty="0"/>
              <a:t>장</a:t>
            </a:r>
            <a:r>
              <a:rPr lang="en-US" altLang="ko-KR" sz="2400" dirty="0"/>
              <a:t>. </a:t>
            </a:r>
            <a:r>
              <a:rPr lang="ko-KR" altLang="en-US" sz="2400" dirty="0"/>
              <a:t>잠재성장모형</a:t>
            </a:r>
            <a:endParaRPr lang="en-US" altLang="ko-KR" sz="2000" dirty="0"/>
          </a:p>
        </p:txBody>
      </p:sp>
      <p:sp>
        <p:nvSpPr>
          <p:cNvPr id="6150" name="모서리가 둥근 직사각형 4"/>
          <p:cNvSpPr>
            <a:spLocks noChangeArrowheads="1"/>
          </p:cNvSpPr>
          <p:nvPr/>
        </p:nvSpPr>
        <p:spPr bwMode="auto">
          <a:xfrm>
            <a:off x="900113" y="2818919"/>
            <a:ext cx="7488237" cy="503237"/>
          </a:xfrm>
          <a:prstGeom prst="roundRect">
            <a:avLst>
              <a:gd name="adj" fmla="val 16667"/>
            </a:avLst>
          </a:prstGeom>
          <a:noFill/>
          <a:ln w="44450" cap="rnd" algn="ctr">
            <a:solidFill>
              <a:srgbClr val="FF00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 b="1">
                <a:solidFill>
                  <a:srgbClr val="0000FF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79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8601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상관분석</a:t>
            </a:r>
          </a:p>
        </p:txBody>
      </p:sp>
      <p:sp>
        <p:nvSpPr>
          <p:cNvPr id="86019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3537B28B-78E3-48FE-BAE2-22F1A58CB92B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60500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sp>
        <p:nvSpPr>
          <p:cNvPr id="870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04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080D8F3B-80B2-458A-96F4-F5F423D5539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87045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3097213"/>
            <a:ext cx="3795712" cy="3140075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850"/>
            <a:ext cx="4194175" cy="301783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562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4.1.2 AMOS </a:t>
            </a:r>
            <a:r>
              <a:rPr lang="ko-KR" altLang="en-US" dirty="0"/>
              <a:t>분석 사례</a:t>
            </a:r>
          </a:p>
        </p:txBody>
      </p:sp>
      <p:pic>
        <p:nvPicPr>
          <p:cNvPr id="8806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9625" y="1052513"/>
            <a:ext cx="7600950" cy="5184775"/>
          </a:xfrm>
        </p:spPr>
      </p:pic>
      <p:sp>
        <p:nvSpPr>
          <p:cNvPr id="8806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9DB688F-29BE-4E23-9474-EE0693338195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8806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609975"/>
            <a:ext cx="15716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모서리가 둥근 직사각형 41"/>
          <p:cNvSpPr>
            <a:spLocks noChangeArrowheads="1"/>
          </p:cNvSpPr>
          <p:nvPr/>
        </p:nvSpPr>
        <p:spPr bwMode="auto">
          <a:xfrm>
            <a:off x="1474788" y="5522913"/>
            <a:ext cx="20891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Blo_Cor.amw</a:t>
            </a:r>
            <a:endParaRPr lang="ko-KR" altLang="en-US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142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≪</a:t>
            </a:r>
            <a:r>
              <a:rPr lang="ko-KR" altLang="en-US" dirty="0"/>
              <a:t>예</a:t>
            </a:r>
            <a:r>
              <a:rPr lang="en-US" altLang="ko-KR" dirty="0"/>
              <a:t>≫ </a:t>
            </a:r>
            <a:r>
              <a:rPr lang="ko-KR" altLang="en-US" dirty="0" err="1"/>
              <a:t>잠재변수가</a:t>
            </a:r>
            <a:r>
              <a:rPr lang="ko-KR" altLang="en-US" dirty="0"/>
              <a:t> 없는 구조방정식모형</a:t>
            </a:r>
          </a:p>
        </p:txBody>
      </p:sp>
      <p:sp>
        <p:nvSpPr>
          <p:cNvPr id="1741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3F64893-5057-4926-994F-E13D0EE371B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925638"/>
            <a:ext cx="32210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L:\HCKang\책쓰기\SAS다변량분석\그림파일\파일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1071563"/>
            <a:ext cx="5186362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279400" y="4140200"/>
            <a:ext cx="3357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다변량 회귀분석모형</a:t>
            </a:r>
            <a:endParaRPr lang="en-US" altLang="ko-KR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Multivariate Regression Model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500563" y="5354638"/>
            <a:ext cx="3357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경로분석모형</a:t>
            </a:r>
            <a:endParaRPr lang="en-US" altLang="ko-KR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Path Analysis Model</a:t>
            </a:r>
            <a:endParaRPr lang="ko-KR" altLang="en-US" sz="180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6" name="타원 5"/>
          <p:cNvSpPr>
            <a:spLocks noChangeArrowheads="1"/>
          </p:cNvSpPr>
          <p:nvPr/>
        </p:nvSpPr>
        <p:spPr bwMode="auto">
          <a:xfrm>
            <a:off x="2863850" y="2500313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7" name="타원 5"/>
          <p:cNvSpPr>
            <a:spLocks noChangeArrowheads="1"/>
          </p:cNvSpPr>
          <p:nvPr/>
        </p:nvSpPr>
        <p:spPr bwMode="auto">
          <a:xfrm>
            <a:off x="2884488" y="329565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8" name="타원 5"/>
          <p:cNvSpPr>
            <a:spLocks noChangeArrowheads="1"/>
          </p:cNvSpPr>
          <p:nvPr/>
        </p:nvSpPr>
        <p:spPr bwMode="auto">
          <a:xfrm>
            <a:off x="6080125" y="4919663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19" name="타원 5"/>
          <p:cNvSpPr>
            <a:spLocks noChangeArrowheads="1"/>
          </p:cNvSpPr>
          <p:nvPr/>
        </p:nvSpPr>
        <p:spPr bwMode="auto">
          <a:xfrm>
            <a:off x="6061075" y="1827213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20" name="타원 5"/>
          <p:cNvSpPr>
            <a:spLocks noChangeArrowheads="1"/>
          </p:cNvSpPr>
          <p:nvPr/>
        </p:nvSpPr>
        <p:spPr bwMode="auto">
          <a:xfrm>
            <a:off x="8620125" y="14700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21" name="자유형 12"/>
          <p:cNvSpPr>
            <a:spLocks/>
          </p:cNvSpPr>
          <p:nvPr/>
        </p:nvSpPr>
        <p:spPr bwMode="auto">
          <a:xfrm>
            <a:off x="419100" y="2190750"/>
            <a:ext cx="174625" cy="871538"/>
          </a:xfrm>
          <a:custGeom>
            <a:avLst/>
            <a:gdLst>
              <a:gd name="T0" fmla="*/ 188732 w 173966"/>
              <a:gd name="T1" fmla="*/ 880769 h 871268"/>
              <a:gd name="T2" fmla="*/ 1645 w 173966"/>
              <a:gd name="T3" fmla="*/ 366259 h 871268"/>
              <a:gd name="T4" fmla="*/ 198580 w 173966"/>
              <a:gd name="T5" fmla="*/ 0 h 871268"/>
              <a:gd name="T6" fmla="*/ 0 60000 65536"/>
              <a:gd name="T7" fmla="*/ 0 60000 65536"/>
              <a:gd name="T8" fmla="*/ 0 60000 65536"/>
              <a:gd name="T9" fmla="*/ 0 w 173966"/>
              <a:gd name="T10" fmla="*/ 0 h 871268"/>
              <a:gd name="T11" fmla="*/ 173966 w 173966"/>
              <a:gd name="T12" fmla="*/ 871268 h 8712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66" h="871268">
                <a:moveTo>
                  <a:pt x="165339" y="871268"/>
                </a:moveTo>
                <a:cubicBezTo>
                  <a:pt x="82669" y="689394"/>
                  <a:pt x="0" y="507521"/>
                  <a:pt x="1438" y="362310"/>
                </a:cubicBezTo>
                <a:cubicBezTo>
                  <a:pt x="2876" y="217099"/>
                  <a:pt x="173966" y="0"/>
                  <a:pt x="173966" y="0"/>
                </a:cubicBezTo>
              </a:path>
            </a:pathLst>
          </a:custGeom>
          <a:noFill/>
          <a:ln w="1905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7422" name="자유형 13"/>
          <p:cNvSpPr>
            <a:spLocks/>
          </p:cNvSpPr>
          <p:nvPr/>
        </p:nvSpPr>
        <p:spPr bwMode="auto">
          <a:xfrm>
            <a:off x="420688" y="3132138"/>
            <a:ext cx="165100" cy="715962"/>
          </a:xfrm>
          <a:custGeom>
            <a:avLst/>
            <a:gdLst>
              <a:gd name="T0" fmla="*/ 211532 w 163901"/>
              <a:gd name="T1" fmla="*/ 714942 h 715992"/>
              <a:gd name="T2" fmla="*/ 0 w 163901"/>
              <a:gd name="T3" fmla="*/ 275625 h 715992"/>
              <a:gd name="T4" fmla="*/ 211532 w 163901"/>
              <a:gd name="T5" fmla="*/ 0 h 715992"/>
              <a:gd name="T6" fmla="*/ 0 60000 65536"/>
              <a:gd name="T7" fmla="*/ 0 60000 65536"/>
              <a:gd name="T8" fmla="*/ 0 60000 65536"/>
              <a:gd name="T9" fmla="*/ 0 w 163901"/>
              <a:gd name="T10" fmla="*/ 0 h 715992"/>
              <a:gd name="T11" fmla="*/ 163901 w 163901"/>
              <a:gd name="T12" fmla="*/ 715992 h 7159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3901" h="715992">
                <a:moveTo>
                  <a:pt x="163901" y="715992"/>
                </a:moveTo>
                <a:cubicBezTo>
                  <a:pt x="81950" y="555684"/>
                  <a:pt x="0" y="395377"/>
                  <a:pt x="0" y="276045"/>
                </a:cubicBezTo>
                <a:cubicBezTo>
                  <a:pt x="0" y="156713"/>
                  <a:pt x="163901" y="0"/>
                  <a:pt x="163901" y="0"/>
                </a:cubicBezTo>
              </a:path>
            </a:pathLst>
          </a:custGeom>
          <a:noFill/>
          <a:ln w="1905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7423" name="자유형 14"/>
          <p:cNvSpPr>
            <a:spLocks/>
          </p:cNvSpPr>
          <p:nvPr/>
        </p:nvSpPr>
        <p:spPr bwMode="auto">
          <a:xfrm>
            <a:off x="250825" y="2079625"/>
            <a:ext cx="377825" cy="1871663"/>
          </a:xfrm>
          <a:custGeom>
            <a:avLst/>
            <a:gdLst>
              <a:gd name="T0" fmla="*/ 370732 w 376686"/>
              <a:gd name="T1" fmla="*/ 1862539 h 1871932"/>
              <a:gd name="T2" fmla="*/ 92682 w 376686"/>
              <a:gd name="T3" fmla="*/ 1416219 h 1871932"/>
              <a:gd name="T4" fmla="*/ 54331 w 376686"/>
              <a:gd name="T5" fmla="*/ 360489 h 1871932"/>
              <a:gd name="T6" fmla="*/ 418669 w 376686"/>
              <a:gd name="T7" fmla="*/ 0 h 1871932"/>
              <a:gd name="T8" fmla="*/ 0 60000 65536"/>
              <a:gd name="T9" fmla="*/ 0 60000 65536"/>
              <a:gd name="T10" fmla="*/ 0 60000 65536"/>
              <a:gd name="T11" fmla="*/ 0 60000 65536"/>
              <a:gd name="T12" fmla="*/ 0 w 376686"/>
              <a:gd name="T13" fmla="*/ 0 h 1871932"/>
              <a:gd name="T14" fmla="*/ 376686 w 376686"/>
              <a:gd name="T15" fmla="*/ 1871932 h 18719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6686" h="1871932">
                <a:moveTo>
                  <a:pt x="333554" y="1871932"/>
                </a:moveTo>
                <a:cubicBezTo>
                  <a:pt x="232193" y="1773447"/>
                  <a:pt x="130833" y="1674963"/>
                  <a:pt x="83388" y="1423359"/>
                </a:cubicBezTo>
                <a:cubicBezTo>
                  <a:pt x="35943" y="1171755"/>
                  <a:pt x="0" y="599536"/>
                  <a:pt x="48883" y="362309"/>
                </a:cubicBezTo>
                <a:cubicBezTo>
                  <a:pt x="97766" y="125082"/>
                  <a:pt x="237226" y="62541"/>
                  <a:pt x="376686" y="0"/>
                </a:cubicBezTo>
              </a:path>
            </a:pathLst>
          </a:custGeom>
          <a:noFill/>
          <a:ln w="1905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sp>
        <p:nvSpPr>
          <p:cNvPr id="17424" name="직사각형 15"/>
          <p:cNvSpPr>
            <a:spLocks noChangeArrowheads="1"/>
          </p:cNvSpPr>
          <p:nvPr/>
        </p:nvSpPr>
        <p:spPr bwMode="auto">
          <a:xfrm>
            <a:off x="4362450" y="1971675"/>
            <a:ext cx="215900" cy="115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425" name="자유형 17"/>
          <p:cNvSpPr>
            <a:spLocks/>
          </p:cNvSpPr>
          <p:nvPr/>
        </p:nvSpPr>
        <p:spPr bwMode="auto">
          <a:xfrm>
            <a:off x="3851275" y="1622425"/>
            <a:ext cx="239713" cy="1879600"/>
          </a:xfrm>
          <a:custGeom>
            <a:avLst/>
            <a:gdLst>
              <a:gd name="T0" fmla="*/ 2147483646 w 172528"/>
              <a:gd name="T1" fmla="*/ 0 h 1880559"/>
              <a:gd name="T2" fmla="*/ 2147483646 w 172528"/>
              <a:gd name="T3" fmla="*/ 338952 h 1880559"/>
              <a:gd name="T4" fmla="*/ 2147483646 w 172528"/>
              <a:gd name="T5" fmla="*/ 1576123 h 1880559"/>
              <a:gd name="T6" fmla="*/ 2147483646 w 172528"/>
              <a:gd name="T7" fmla="*/ 1847282 h 1880559"/>
              <a:gd name="T8" fmla="*/ 0 60000 65536"/>
              <a:gd name="T9" fmla="*/ 0 60000 65536"/>
              <a:gd name="T10" fmla="*/ 0 60000 65536"/>
              <a:gd name="T11" fmla="*/ 0 60000 65536"/>
              <a:gd name="T12" fmla="*/ 0 w 172528"/>
              <a:gd name="T13" fmla="*/ 0 h 1880559"/>
              <a:gd name="T14" fmla="*/ 172528 w 172528"/>
              <a:gd name="T15" fmla="*/ 1880559 h 18805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528" h="1880559">
                <a:moveTo>
                  <a:pt x="138022" y="0"/>
                </a:moveTo>
                <a:cubicBezTo>
                  <a:pt x="86264" y="38819"/>
                  <a:pt x="34506" y="77638"/>
                  <a:pt x="17253" y="345057"/>
                </a:cubicBezTo>
                <a:cubicBezTo>
                  <a:pt x="0" y="612476"/>
                  <a:pt x="8626" y="1348596"/>
                  <a:pt x="34505" y="1604513"/>
                </a:cubicBezTo>
                <a:cubicBezTo>
                  <a:pt x="60384" y="1860430"/>
                  <a:pt x="116456" y="1870494"/>
                  <a:pt x="172528" y="1880559"/>
                </a:cubicBezTo>
              </a:path>
            </a:pathLst>
          </a:custGeom>
          <a:noFill/>
          <a:ln w="19050" cap="rnd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153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8909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단순 회귀분석 </a:t>
            </a:r>
            <a:r>
              <a:rPr lang="en-US" altLang="ko-KR" dirty="0"/>
              <a:t>(Simple Regression Analysis)</a:t>
            </a:r>
            <a:endParaRPr lang="ko-KR" altLang="en-US" dirty="0"/>
          </a:p>
        </p:txBody>
      </p:sp>
      <p:sp>
        <p:nvSpPr>
          <p:cNvPr id="8909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CE101FE-8DB3-4B50-8BB5-3EA3AB1E817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89092" name="모서리가 둥근 직사각형 41"/>
          <p:cNvSpPr>
            <a:spLocks noChangeArrowheads="1"/>
          </p:cNvSpPr>
          <p:nvPr/>
        </p:nvSpPr>
        <p:spPr bwMode="auto">
          <a:xfrm>
            <a:off x="6875463" y="1344613"/>
            <a:ext cx="14414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Blood.sav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9094" name="모서리가 둥근 직사각형 41"/>
          <p:cNvSpPr>
            <a:spLocks noChangeArrowheads="1"/>
          </p:cNvSpPr>
          <p:nvPr/>
        </p:nvSpPr>
        <p:spPr bwMode="auto">
          <a:xfrm>
            <a:off x="6910388" y="1344613"/>
            <a:ext cx="1441450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Blood.sav</a:t>
            </a:r>
            <a:endParaRPr lang="ko-KR" altLang="en-US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936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sp>
        <p:nvSpPr>
          <p:cNvPr id="911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X1 → Y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Y → X1</a:t>
            </a:r>
            <a:endParaRPr lang="ko-KR" altLang="en-US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911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27634B4D-9293-4337-AF97-4E5EA9B94BD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1141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125538"/>
            <a:ext cx="230981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1773238"/>
            <a:ext cx="36480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492375"/>
            <a:ext cx="45339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716338"/>
            <a:ext cx="23209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5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4365625"/>
            <a:ext cx="36290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6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5114925"/>
            <a:ext cx="4362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1147" name="Object 111"/>
          <p:cNvGraphicFramePr>
            <a:graphicFrameLocks noChangeAspect="1"/>
          </p:cNvGraphicFramePr>
          <p:nvPr/>
        </p:nvGraphicFramePr>
        <p:xfrm>
          <a:off x="6026150" y="1166813"/>
          <a:ext cx="2324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수식" r:id="rId10" imgW="1142932" imgH="209520" progId="Equation.3">
                  <p:embed/>
                </p:oleObj>
              </mc:Choice>
              <mc:Fallback>
                <p:oleObj name="수식" r:id="rId10" imgW="1142932" imgH="209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150" y="1166813"/>
                        <a:ext cx="2324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8" name="Object 111"/>
          <p:cNvGraphicFramePr>
            <a:graphicFrameLocks noChangeAspect="1"/>
          </p:cNvGraphicFramePr>
          <p:nvPr/>
        </p:nvGraphicFramePr>
        <p:xfrm>
          <a:off x="5908675" y="3725863"/>
          <a:ext cx="24955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수식" r:id="rId12" imgW="1228835" imgH="228690" progId="Equation.3">
                  <p:embed/>
                </p:oleObj>
              </mc:Choice>
              <mc:Fallback>
                <p:oleObj name="수식" r:id="rId12" imgW="1228835" imgH="2286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3725863"/>
                        <a:ext cx="24955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63324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AMOS Text Output</a:t>
            </a:r>
            <a:endParaRPr lang="ko-KR" altLang="en-US" dirty="0"/>
          </a:p>
        </p:txBody>
      </p:sp>
      <p:sp>
        <p:nvSpPr>
          <p:cNvPr id="9216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F623D03-64E4-4035-948F-689AD3B1120D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2164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652588"/>
            <a:ext cx="3925887" cy="39354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981075"/>
            <a:ext cx="23098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13" y="981075"/>
            <a:ext cx="23209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7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1652588"/>
            <a:ext cx="3906837" cy="39258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8" name="모서리가 둥근 직사각형 41"/>
          <p:cNvSpPr>
            <a:spLocks noChangeArrowheads="1"/>
          </p:cNvSpPr>
          <p:nvPr/>
        </p:nvSpPr>
        <p:spPr bwMode="auto">
          <a:xfrm>
            <a:off x="1049338" y="5664200"/>
            <a:ext cx="2801937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Blo_Simple.amw</a:t>
            </a:r>
            <a:endParaRPr lang="ko-KR" altLang="en-US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8111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93187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 err="1"/>
              <a:t>편상관계수</a:t>
            </a:r>
            <a:endParaRPr lang="ko-KR" altLang="en-US" dirty="0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3AB28F6-7F7A-4ED3-AC72-F8AFB9312D89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965783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065213"/>
            <a:ext cx="5030787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sp>
        <p:nvSpPr>
          <p:cNvPr id="942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D36D69F-3175-4815-94B5-815EB2F3EF6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94213" name="직사각형 6"/>
          <p:cNvSpPr>
            <a:spLocks noChangeArrowheads="1"/>
          </p:cNvSpPr>
          <p:nvPr/>
        </p:nvSpPr>
        <p:spPr bwMode="auto">
          <a:xfrm>
            <a:off x="946150" y="4548212"/>
            <a:ext cx="431800" cy="287337"/>
          </a:xfrm>
          <a:prstGeom prst="rect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X1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4214" name="직사각형 7"/>
          <p:cNvSpPr>
            <a:spLocks noChangeArrowheads="1"/>
          </p:cNvSpPr>
          <p:nvPr/>
        </p:nvSpPr>
        <p:spPr bwMode="auto">
          <a:xfrm>
            <a:off x="1881188" y="4548212"/>
            <a:ext cx="431800" cy="287337"/>
          </a:xfrm>
          <a:prstGeom prst="rect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Y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4215" name="직사각형 8"/>
          <p:cNvSpPr>
            <a:spLocks noChangeArrowheads="1"/>
          </p:cNvSpPr>
          <p:nvPr/>
        </p:nvSpPr>
        <p:spPr bwMode="auto">
          <a:xfrm>
            <a:off x="1412875" y="5124474"/>
            <a:ext cx="431800" cy="287338"/>
          </a:xfrm>
          <a:prstGeom prst="rect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X2</a:t>
            </a:r>
            <a:endParaRPr lang="ko-KR" altLang="en-US" sz="14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94216" name="직선 화살표 연결선 10"/>
          <p:cNvCxnSpPr>
            <a:cxnSpLocks noChangeShapeType="1"/>
          </p:cNvCxnSpPr>
          <p:nvPr/>
        </p:nvCxnSpPr>
        <p:spPr bwMode="auto">
          <a:xfrm flipV="1">
            <a:off x="1844675" y="4835549"/>
            <a:ext cx="252413" cy="288925"/>
          </a:xfrm>
          <a:prstGeom prst="straightConnector1">
            <a:avLst/>
          </a:prstGeom>
          <a:noFill/>
          <a:ln w="15875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직선 화살표 연결선 12"/>
          <p:cNvCxnSpPr>
            <a:cxnSpLocks noChangeShapeType="1"/>
          </p:cNvCxnSpPr>
          <p:nvPr/>
        </p:nvCxnSpPr>
        <p:spPr bwMode="auto">
          <a:xfrm flipH="1" flipV="1">
            <a:off x="1162050" y="4835549"/>
            <a:ext cx="250825" cy="288925"/>
          </a:xfrm>
          <a:prstGeom prst="straightConnector1">
            <a:avLst/>
          </a:prstGeom>
          <a:noFill/>
          <a:ln w="19050" cap="rnd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18" name="자유형 15"/>
          <p:cNvSpPr>
            <a:spLocks/>
          </p:cNvSpPr>
          <p:nvPr/>
        </p:nvSpPr>
        <p:spPr bwMode="auto">
          <a:xfrm>
            <a:off x="1116013" y="4292624"/>
            <a:ext cx="993775" cy="254000"/>
          </a:xfrm>
          <a:custGeom>
            <a:avLst/>
            <a:gdLst>
              <a:gd name="T0" fmla="*/ 0 w 992777"/>
              <a:gd name="T1" fmla="*/ 243727 h 254071"/>
              <a:gd name="T2" fmla="*/ 223029 w 992777"/>
              <a:gd name="T3" fmla="*/ 53414 h 254071"/>
              <a:gd name="T4" fmla="*/ 535267 w 992777"/>
              <a:gd name="T5" fmla="*/ 1523 h 254071"/>
              <a:gd name="T6" fmla="*/ 802900 w 992777"/>
              <a:gd name="T7" fmla="*/ 96669 h 254071"/>
              <a:gd name="T8" fmla="*/ 1017005 w 992777"/>
              <a:gd name="T9" fmla="*/ 252367 h 2540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2777" h="254071">
                <a:moveTo>
                  <a:pt x="0" y="245363"/>
                </a:moveTo>
                <a:cubicBezTo>
                  <a:pt x="65314" y="169888"/>
                  <a:pt x="130628" y="94414"/>
                  <a:pt x="217714" y="53774"/>
                </a:cubicBezTo>
                <a:cubicBezTo>
                  <a:pt x="304800" y="13134"/>
                  <a:pt x="428171" y="-5734"/>
                  <a:pt x="522514" y="1523"/>
                </a:cubicBezTo>
                <a:cubicBezTo>
                  <a:pt x="616857" y="8780"/>
                  <a:pt x="705394" y="55226"/>
                  <a:pt x="783771" y="97317"/>
                </a:cubicBezTo>
                <a:cubicBezTo>
                  <a:pt x="862148" y="139408"/>
                  <a:pt x="927462" y="196739"/>
                  <a:pt x="992777" y="254071"/>
                </a:cubicBezTo>
              </a:path>
            </a:pathLst>
          </a:custGeom>
          <a:noFill/>
          <a:ln w="19050" cap="rnd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endParaRPr lang="ko-KR" altLang="en-US"/>
          </a:p>
        </p:txBody>
      </p:sp>
      <p:pic>
        <p:nvPicPr>
          <p:cNvPr id="9421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096963"/>
            <a:ext cx="1668463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20" name="TextBox 3"/>
          <p:cNvSpPr txBox="1">
            <a:spLocks noChangeArrowheads="1"/>
          </p:cNvSpPr>
          <p:nvPr/>
        </p:nvSpPr>
        <p:spPr bwMode="auto">
          <a:xfrm>
            <a:off x="1296988" y="5591199"/>
            <a:ext cx="628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  <a:endParaRPr lang="ko-KR" altLang="en-US" sz="36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1296576" y="3140968"/>
            <a:ext cx="628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36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○</a:t>
            </a:r>
            <a:endParaRPr lang="ko-KR" altLang="en-US" sz="36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350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4.4.2 AMOS </a:t>
            </a:r>
            <a:r>
              <a:rPr lang="ko-KR" altLang="en-US" dirty="0"/>
              <a:t>분석 사례</a:t>
            </a:r>
          </a:p>
        </p:txBody>
      </p:sp>
      <p:pic>
        <p:nvPicPr>
          <p:cNvPr id="9523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1052513"/>
            <a:ext cx="7658100" cy="5184775"/>
          </a:xfrm>
        </p:spPr>
      </p:pic>
      <p:sp>
        <p:nvSpPr>
          <p:cNvPr id="9523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D3C16974-013E-4727-8D1E-1FD6F92CEBE2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5237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429000"/>
            <a:ext cx="1666875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모서리가 둥근 직사각형 41"/>
          <p:cNvSpPr>
            <a:spLocks noChangeArrowheads="1"/>
          </p:cNvSpPr>
          <p:nvPr/>
        </p:nvSpPr>
        <p:spPr bwMode="auto">
          <a:xfrm>
            <a:off x="1157288" y="5665788"/>
            <a:ext cx="2478087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Blo_Partial.amw</a:t>
            </a:r>
            <a:endParaRPr lang="ko-KR" altLang="en-US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716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다중 회귀분석 </a:t>
            </a:r>
            <a:r>
              <a:rPr lang="en-US" altLang="ko-KR" dirty="0"/>
              <a:t>– </a:t>
            </a:r>
            <a:r>
              <a:rPr lang="ko-KR" altLang="en-US" dirty="0"/>
              <a:t>사례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62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X1(</a:t>
            </a:r>
            <a:r>
              <a:rPr lang="ko-KR" altLang="en-US"/>
              <a:t>혈압</a:t>
            </a:r>
            <a:r>
              <a:rPr lang="en-US" altLang="ko-KR"/>
              <a:t>), X2(</a:t>
            </a:r>
            <a:r>
              <a:rPr lang="ko-KR" altLang="en-US"/>
              <a:t>나이</a:t>
            </a:r>
            <a:r>
              <a:rPr lang="en-US" altLang="ko-KR"/>
              <a:t>) → Y(</a:t>
            </a:r>
            <a:r>
              <a:rPr lang="ko-KR" altLang="en-US"/>
              <a:t>급여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9626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C44FC34B-C821-4ED5-9D72-7652F4F8DE9F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6261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194050"/>
            <a:ext cx="36290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114800"/>
            <a:ext cx="44862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6263" name="Object 111"/>
          <p:cNvGraphicFramePr>
            <a:graphicFrameLocks noChangeAspect="1"/>
          </p:cNvGraphicFramePr>
          <p:nvPr/>
        </p:nvGraphicFramePr>
        <p:xfrm>
          <a:off x="4799013" y="1890713"/>
          <a:ext cx="3276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수식" r:id="rId6" imgW="1619177" imgH="209520" progId="Equation.3">
                  <p:embed/>
                </p:oleObj>
              </mc:Choice>
              <mc:Fallback>
                <p:oleObj name="수식" r:id="rId6" imgW="1619177" imgH="209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013" y="1890713"/>
                        <a:ext cx="32766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64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1743075"/>
            <a:ext cx="2536825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472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4.5.2 AMOS </a:t>
            </a:r>
            <a:r>
              <a:rPr lang="ko-KR" altLang="en-US" dirty="0"/>
              <a:t>분석 사례</a:t>
            </a:r>
          </a:p>
        </p:txBody>
      </p:sp>
      <p:sp>
        <p:nvSpPr>
          <p:cNvPr id="97283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842D14D8-A5E4-4605-8949-B2608A3CFF2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7284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7285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076700"/>
            <a:ext cx="2536825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모서리가 둥근 직사각형 41"/>
          <p:cNvSpPr>
            <a:spLocks noChangeArrowheads="1"/>
          </p:cNvSpPr>
          <p:nvPr/>
        </p:nvSpPr>
        <p:spPr bwMode="auto">
          <a:xfrm>
            <a:off x="1042988" y="5521325"/>
            <a:ext cx="2606675" cy="500063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Blo_Multiple.amw</a:t>
            </a:r>
            <a:endParaRPr lang="ko-KR" altLang="en-US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568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≪</a:t>
            </a:r>
            <a:r>
              <a:rPr lang="ko-KR" altLang="en-US" dirty="0"/>
              <a:t>참조</a:t>
            </a:r>
            <a:r>
              <a:rPr lang="en-US" altLang="ko-KR" dirty="0"/>
              <a:t>≫ </a:t>
            </a:r>
            <a:r>
              <a:rPr lang="ko-KR" altLang="en-US" dirty="0" err="1"/>
              <a:t>경로분석</a:t>
            </a:r>
            <a:r>
              <a:rPr lang="en-US" altLang="ko-KR" dirty="0"/>
              <a:t>(Path Analysis)</a:t>
            </a:r>
            <a:endParaRPr lang="ko-KR" altLang="en-US" dirty="0"/>
          </a:p>
        </p:txBody>
      </p:sp>
      <p:sp>
        <p:nvSpPr>
          <p:cNvPr id="98307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3F07949-5630-4517-A2E9-4D7E3D712A6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8308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052513"/>
            <a:ext cx="23542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8309" name="Object 111"/>
          <p:cNvGraphicFramePr>
            <a:graphicFrameLocks noChangeAspect="1"/>
          </p:cNvGraphicFramePr>
          <p:nvPr/>
        </p:nvGraphicFramePr>
        <p:xfrm>
          <a:off x="4572000" y="981075"/>
          <a:ext cx="1943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" name="수식" r:id="rId5" imgW="952489" imgH="209520" progId="Equation.3">
                  <p:embed/>
                </p:oleObj>
              </mc:Choice>
              <mc:Fallback>
                <p:oleObj name="수식" r:id="rId5" imgW="952489" imgH="209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981075"/>
                        <a:ext cx="19431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111"/>
          <p:cNvGraphicFramePr>
            <a:graphicFrameLocks noChangeAspect="1"/>
          </p:cNvGraphicFramePr>
          <p:nvPr/>
        </p:nvGraphicFramePr>
        <p:xfrm>
          <a:off x="4630738" y="1519238"/>
          <a:ext cx="2876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" name="수식" r:id="rId7" imgW="1419278" imgH="209520" progId="Equation.3">
                  <p:embed/>
                </p:oleObj>
              </mc:Choice>
              <mc:Fallback>
                <p:oleObj name="수식" r:id="rId7" imgW="1419278" imgH="209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1519238"/>
                        <a:ext cx="2876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1" name="왼쪽 중괄호 7"/>
          <p:cNvSpPr>
            <a:spLocks/>
          </p:cNvSpPr>
          <p:nvPr/>
        </p:nvSpPr>
        <p:spPr bwMode="auto">
          <a:xfrm>
            <a:off x="4284663" y="1144588"/>
            <a:ext cx="215900" cy="6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rnd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8312" name="오른쪽 화살표 8"/>
          <p:cNvSpPr>
            <a:spLocks noChangeArrowheads="1"/>
          </p:cNvSpPr>
          <p:nvPr/>
        </p:nvSpPr>
        <p:spPr bwMode="auto">
          <a:xfrm>
            <a:off x="3995738" y="2420938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12700" cap="rnd" algn="ctr">
            <a:solidFill>
              <a:schemeClr val="tx1"/>
            </a:solidFill>
            <a:round/>
            <a:headEnd/>
            <a:tailEnd/>
          </a:ln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98313" name="Object 111"/>
          <p:cNvGraphicFramePr>
            <a:graphicFrameLocks noChangeAspect="1"/>
          </p:cNvGraphicFramePr>
          <p:nvPr/>
        </p:nvGraphicFramePr>
        <p:xfrm>
          <a:off x="4608513" y="2324100"/>
          <a:ext cx="3924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" name="수식" r:id="rId9" imgW="1943066" imgH="209520" progId="Equation.3">
                  <p:embed/>
                </p:oleObj>
              </mc:Choice>
              <mc:Fallback>
                <p:oleObj name="수식" r:id="rId9" imgW="1943066" imgH="209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324100"/>
                        <a:ext cx="39243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4" name="Object 111"/>
          <p:cNvGraphicFramePr>
            <a:graphicFrameLocks noChangeAspect="1"/>
          </p:cNvGraphicFramePr>
          <p:nvPr/>
        </p:nvGraphicFramePr>
        <p:xfrm>
          <a:off x="4914900" y="2898775"/>
          <a:ext cx="32575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5" name="수식" r:id="rId11" imgW="1609722" imgH="209520" progId="Equation.3">
                  <p:embed/>
                </p:oleObj>
              </mc:Choice>
              <mc:Fallback>
                <p:oleObj name="수식" r:id="rId11" imgW="1609722" imgH="209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2898775"/>
                        <a:ext cx="325755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15" name="그림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3500438"/>
            <a:ext cx="3895725" cy="2667000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0028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수정모형</a:t>
            </a:r>
            <a:r>
              <a:rPr lang="en-US" altLang="ko-KR" dirty="0"/>
              <a:t>(</a:t>
            </a:r>
            <a:r>
              <a:rPr lang="ko-KR" altLang="en-US" dirty="0"/>
              <a:t>최종모형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9331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7275"/>
            <a:ext cx="7696200" cy="5175250"/>
          </a:xfrm>
        </p:spPr>
      </p:pic>
      <p:sp>
        <p:nvSpPr>
          <p:cNvPr id="9933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EBA9883D-52C2-454C-95C0-1F0E3DC2DCF4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9933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548063"/>
            <a:ext cx="2389187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94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L:\HCKang\책쓰기\SAS다변량분석\그림파일\파일4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928688"/>
            <a:ext cx="6786563" cy="5357812"/>
          </a:xfrm>
        </p:spPr>
      </p:pic>
      <p:sp>
        <p:nvSpPr>
          <p:cNvPr id="13315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≪</a:t>
            </a:r>
            <a:r>
              <a:rPr lang="ko-KR" altLang="en-US" dirty="0"/>
              <a:t>예</a:t>
            </a:r>
            <a:r>
              <a:rPr lang="en-US" altLang="ko-KR" dirty="0"/>
              <a:t>≫ </a:t>
            </a:r>
            <a:r>
              <a:rPr lang="ko-KR" altLang="en-US" dirty="0" err="1"/>
              <a:t>잠재변수가</a:t>
            </a:r>
            <a:r>
              <a:rPr lang="ko-KR" altLang="en-US" dirty="0"/>
              <a:t> 있는 구조방정식모형</a:t>
            </a:r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6DD9E41E-0C7F-4D65-AE57-DDBDA7C553E8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sp>
        <p:nvSpPr>
          <p:cNvPr id="13317" name="타원 5"/>
          <p:cNvSpPr>
            <a:spLocks noChangeArrowheads="1"/>
          </p:cNvSpPr>
          <p:nvPr/>
        </p:nvSpPr>
        <p:spPr bwMode="auto">
          <a:xfrm>
            <a:off x="1928813" y="166370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8" name="타원 6"/>
          <p:cNvSpPr>
            <a:spLocks noChangeArrowheads="1"/>
          </p:cNvSpPr>
          <p:nvPr/>
        </p:nvSpPr>
        <p:spPr bwMode="auto">
          <a:xfrm>
            <a:off x="3460750" y="166370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19" name="타원 7"/>
          <p:cNvSpPr>
            <a:spLocks noChangeArrowheads="1"/>
          </p:cNvSpPr>
          <p:nvPr/>
        </p:nvSpPr>
        <p:spPr bwMode="auto">
          <a:xfrm>
            <a:off x="5122863" y="165417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20" name="타원 8"/>
          <p:cNvSpPr>
            <a:spLocks noChangeArrowheads="1"/>
          </p:cNvSpPr>
          <p:nvPr/>
        </p:nvSpPr>
        <p:spPr bwMode="auto">
          <a:xfrm>
            <a:off x="6643688" y="165417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21" name="타원 9"/>
          <p:cNvSpPr>
            <a:spLocks noChangeArrowheads="1"/>
          </p:cNvSpPr>
          <p:nvPr/>
        </p:nvSpPr>
        <p:spPr bwMode="auto">
          <a:xfrm>
            <a:off x="2682875" y="38576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22" name="타원 10"/>
          <p:cNvSpPr>
            <a:spLocks noChangeArrowheads="1"/>
          </p:cNvSpPr>
          <p:nvPr/>
        </p:nvSpPr>
        <p:spPr bwMode="auto">
          <a:xfrm>
            <a:off x="6000750" y="3856038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23" name="타원 11"/>
          <p:cNvSpPr>
            <a:spLocks noChangeArrowheads="1"/>
          </p:cNvSpPr>
          <p:nvPr/>
        </p:nvSpPr>
        <p:spPr bwMode="auto">
          <a:xfrm>
            <a:off x="3714750" y="5940425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324" name="타원 12"/>
          <p:cNvSpPr>
            <a:spLocks noChangeArrowheads="1"/>
          </p:cNvSpPr>
          <p:nvPr/>
        </p:nvSpPr>
        <p:spPr bwMode="auto">
          <a:xfrm>
            <a:off x="5245100" y="5949950"/>
            <a:ext cx="285750" cy="244475"/>
          </a:xfrm>
          <a:prstGeom prst="ellipse">
            <a:avLst/>
          </a:prstGeom>
          <a:noFill/>
          <a:ln w="12700" cap="rnd" algn="ctr">
            <a:solidFill>
              <a:srgbClr val="1717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ko-KR" altLang="en-US" sz="2400">
              <a:solidFill>
                <a:schemeClr val="tx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741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슬라이드 번호 개체 틀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ko-KR" sz="1400" b="1" dirty="0">
                <a:solidFill>
                  <a:srgbClr val="CC0000"/>
                </a:solidFill>
                <a:latin typeface="+mj-lt"/>
                <a:ea typeface="굴림" panose="020B0600000101010101" pitchFamily="50" charset="-127"/>
              </a:rPr>
              <a:t>- </a:t>
            </a:r>
            <a:fld id="{7BD48249-FA14-4573-9F44-34DD3227AAA0}" type="slidenum">
              <a:rPr kumimoji="0" lang="en-US" altLang="ko-KR" sz="1400" b="1" smtClean="0">
                <a:solidFill>
                  <a:srgbClr val="CC0000"/>
                </a:solidFill>
                <a:latin typeface="+mj-lt"/>
                <a:ea typeface="굴림" panose="020B0600000101010101" pitchFamily="50" charset="-127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90</a:t>
            </a:fld>
            <a:r>
              <a:rPr kumimoji="0" lang="en-US" altLang="ko-KR" sz="1400" b="1" dirty="0">
                <a:solidFill>
                  <a:srgbClr val="CC0000"/>
                </a:solidFill>
                <a:latin typeface="+mj-lt"/>
                <a:ea typeface="굴림" panose="020B0600000101010101" pitchFamily="50" charset="-127"/>
              </a:rPr>
              <a:t> -</a:t>
            </a: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sz="22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4.6 </a:t>
            </a:r>
            <a:r>
              <a:rPr lang="ko-KR" altLang="en-US" sz="22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다중 회귀분석 </a:t>
            </a:r>
            <a:r>
              <a:rPr lang="en-US" altLang="ko-KR" sz="2200" b="1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– </a:t>
            </a:r>
            <a:r>
              <a:rPr lang="ko-KR" altLang="en-US" sz="220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사례 </a:t>
            </a:r>
            <a:r>
              <a:rPr lang="en-US" altLang="ko-KR" sz="2200" dirty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endParaRPr lang="ko-KR" altLang="en-US" sz="2200" b="1" dirty="0">
              <a:solidFill>
                <a:srgbClr val="FF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aphicFrame>
        <p:nvGraphicFramePr>
          <p:cNvPr id="1671171" name="Group 3"/>
          <p:cNvGraphicFramePr>
            <a:graphicFrameLocks noGrp="1"/>
          </p:cNvGraphicFramePr>
          <p:nvPr>
            <p:ph idx="1"/>
          </p:nvPr>
        </p:nvGraphicFramePr>
        <p:xfrm>
          <a:off x="762000" y="1052513"/>
          <a:ext cx="7696200" cy="3097215"/>
        </p:xfrm>
        <a:graphic>
          <a:graphicData uri="http://schemas.openxmlformats.org/drawingml/2006/table">
            <a:tbl>
              <a:tblPr/>
              <a:tblGrid>
                <a:gridCol w="112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2913">
                <a:tc gridSpan="7"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Correlation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Variable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Label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창의력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1.0000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단순추론능력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0.6010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1.0000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복합추론능력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0.1032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0.4208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1.0000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x4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계량능력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0.3937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0.5746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0.5477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1.0000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매직체" panose="02030504000101010101" pitchFamily="18" charset="-127"/>
                        <a:ea typeface="휴먼매직체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업무능력 평가지수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0.5310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0.7459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0.4982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0.9443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342900" indent="-342900" algn="just" eaLnBrk="0" hangingPunct="0">
                        <a:spcBef>
                          <a:spcPct val="20000"/>
                        </a:spcBef>
                        <a:buClr>
                          <a:srgbClr val="EC957A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rgbClr val="0000F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defRPr>
                      </a:lvl1pPr>
                      <a:lvl2pPr marL="742950" indent="-285750" algn="just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150000"/>
                        <a:defRPr kumimoji="1" sz="2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2pPr>
                      <a:lvl3pPr marL="1143000" indent="-228600" algn="just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50000"/>
                        <a:defRPr kumimoji="1" sz="14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3pPr>
                      <a:lvl4pPr marL="1600200" indent="-228600" algn="just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150000"/>
                        <a:defRPr kumimoji="1" sz="12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4pPr>
                      <a:lvl5pPr marL="2057400" indent="-228600" algn="just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5pPr>
                      <a:lvl6pPr marL="25146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6pPr>
                      <a:lvl7pPr marL="29718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7pPr>
                      <a:lvl8pPr marL="34290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8pPr>
                      <a:lvl9pPr marL="3886200" indent="-228600" algn="just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50000"/>
                        <a:defRPr kumimoji="1" sz="1000">
                          <a:solidFill>
                            <a:schemeClr val="tx1"/>
                          </a:solidFill>
                          <a:latin typeface="휴먼매직체" panose="02030504000101010101" pitchFamily="18" charset="-127"/>
                          <a:ea typeface="휴먼매직체" panose="02030504000101010101" pitchFamily="18" charset="-127"/>
                        </a:defRPr>
                      </a:lvl9pPr>
                    </a:lstStyle>
                    <a:p>
                      <a:pPr marL="342900" marR="0" lvl="0" indent="-34290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매직체" panose="02030504000101010101" pitchFamily="18" charset="-127"/>
                          <a:ea typeface="휴먼매직체" panose="02030504000101010101" pitchFamily="18" charset="-127"/>
                        </a:rPr>
                        <a:t>1.0000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416" name="Rectangle 63"/>
          <p:cNvSpPr>
            <a:spLocks noChangeArrowheads="1"/>
          </p:cNvSpPr>
          <p:nvPr/>
        </p:nvSpPr>
        <p:spPr bwMode="auto">
          <a:xfrm>
            <a:off x="684213" y="4359275"/>
            <a:ext cx="784860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</a:rPr>
              <a:t>어떤 회사에서는 신입사원에 대해 </a:t>
            </a:r>
            <a:r>
              <a:rPr lang="en-US" altLang="ko-KR" sz="1800" b="0">
                <a:solidFill>
                  <a:schemeClr val="tx1"/>
                </a:solidFill>
              </a:rPr>
              <a:t>4</a:t>
            </a:r>
            <a:r>
              <a:rPr lang="ko-KR" altLang="en-US" sz="1800" b="0">
                <a:solidFill>
                  <a:schemeClr val="tx1"/>
                </a:solidFill>
              </a:rPr>
              <a:t>과목</a:t>
            </a:r>
            <a:r>
              <a:rPr lang="en-US" altLang="ko-KR" sz="1800" b="0">
                <a:solidFill>
                  <a:schemeClr val="tx1"/>
                </a:solidFill>
              </a:rPr>
              <a:t>(x1=</a:t>
            </a:r>
            <a:r>
              <a:rPr lang="ko-KR" altLang="en-US" sz="1800" b="0">
                <a:solidFill>
                  <a:schemeClr val="tx1"/>
                </a:solidFill>
              </a:rPr>
              <a:t>창의력</a:t>
            </a:r>
            <a:r>
              <a:rPr lang="en-US" altLang="ko-KR" sz="1800" b="0">
                <a:solidFill>
                  <a:schemeClr val="tx1"/>
                </a:solidFill>
              </a:rPr>
              <a:t>, x2=</a:t>
            </a:r>
            <a:r>
              <a:rPr lang="ko-KR" altLang="en-US" sz="1800" b="0">
                <a:solidFill>
                  <a:schemeClr val="tx1"/>
                </a:solidFill>
              </a:rPr>
              <a:t>단순추론능력</a:t>
            </a:r>
            <a:r>
              <a:rPr lang="en-US" altLang="ko-KR" sz="1800" b="0">
                <a:solidFill>
                  <a:schemeClr val="tx1"/>
                </a:solidFill>
              </a:rPr>
              <a:t>, x3=</a:t>
            </a:r>
            <a:r>
              <a:rPr lang="ko-KR" altLang="en-US" sz="1800" b="0">
                <a:solidFill>
                  <a:schemeClr val="tx1"/>
                </a:solidFill>
              </a:rPr>
              <a:t>복합추론능력</a:t>
            </a:r>
            <a:r>
              <a:rPr lang="en-US" altLang="ko-KR" sz="1800" b="0">
                <a:solidFill>
                  <a:schemeClr val="tx1"/>
                </a:solidFill>
              </a:rPr>
              <a:t>, x4=</a:t>
            </a:r>
            <a:r>
              <a:rPr lang="ko-KR" altLang="en-US" sz="1800" b="0">
                <a:solidFill>
                  <a:schemeClr val="tx1"/>
                </a:solidFill>
              </a:rPr>
              <a:t>계량능력</a:t>
            </a:r>
            <a:r>
              <a:rPr lang="en-US" altLang="ko-KR" sz="1800" b="0">
                <a:solidFill>
                  <a:schemeClr val="tx1"/>
                </a:solidFill>
              </a:rPr>
              <a:t>)</a:t>
            </a:r>
            <a:r>
              <a:rPr lang="ko-KR" altLang="en-US" sz="1800" b="0">
                <a:solidFill>
                  <a:schemeClr val="tx1"/>
                </a:solidFill>
              </a:rPr>
              <a:t>의 적성검사를 실시하여 왔다</a:t>
            </a:r>
            <a:r>
              <a:rPr lang="en-US" altLang="ko-KR" sz="1800" b="0">
                <a:solidFill>
                  <a:schemeClr val="tx1"/>
                </a:solidFill>
              </a:rPr>
              <a:t>. </a:t>
            </a:r>
            <a:r>
              <a:rPr lang="ko-KR" altLang="en-US" sz="1800" b="0">
                <a:solidFill>
                  <a:schemeClr val="tx1"/>
                </a:solidFill>
              </a:rPr>
              <a:t>이 회사에서는 이러한 적성검사 과목들이 사원의 업무능력을 평가하는데 타당하지를 알아보기 위하여 입사 후 일년 간의 실적을 평가하여 </a:t>
            </a:r>
            <a:r>
              <a:rPr lang="en-US" altLang="ko-KR" sz="1800" b="0">
                <a:solidFill>
                  <a:schemeClr val="tx1"/>
                </a:solidFill>
                <a:latin typeface="Arial" panose="020B0604020202020204" pitchFamily="34" charset="0"/>
              </a:rPr>
              <a:t>‘</a:t>
            </a:r>
            <a:r>
              <a:rPr lang="ko-KR" altLang="en-US" sz="1800" b="0">
                <a:solidFill>
                  <a:schemeClr val="tx1"/>
                </a:solidFill>
              </a:rPr>
              <a:t>업무능력 평가지수</a:t>
            </a:r>
            <a:r>
              <a:rPr lang="en-US" altLang="ko-KR" sz="1800" b="0">
                <a:solidFill>
                  <a:schemeClr val="tx1"/>
                </a:solidFill>
              </a:rPr>
              <a:t>(y)</a:t>
            </a:r>
            <a:r>
              <a:rPr lang="en-US" altLang="ko-KR" sz="1800" b="0">
                <a:solidFill>
                  <a:schemeClr val="tx1"/>
                </a:solidFill>
                <a:latin typeface="Arial" panose="020B0604020202020204" pitchFamily="34" charset="0"/>
              </a:rPr>
              <a:t>’</a:t>
            </a:r>
            <a:r>
              <a:rPr lang="ko-KR" altLang="en-US" sz="1800" b="0">
                <a:solidFill>
                  <a:schemeClr val="tx1"/>
                </a:solidFill>
              </a:rPr>
              <a:t>를 산출하였다</a:t>
            </a:r>
            <a:r>
              <a:rPr lang="en-US" altLang="ko-KR" sz="1800" b="0">
                <a:solidFill>
                  <a:schemeClr val="tx1"/>
                </a:solidFill>
              </a:rPr>
              <a:t>. </a:t>
            </a:r>
          </a:p>
          <a:p>
            <a:pPr algn="l" eaLnBrk="1" latinLnBrk="0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461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4.6.1 SPSS </a:t>
            </a:r>
            <a:r>
              <a:rPr lang="ko-KR" altLang="en-US" dirty="0"/>
              <a:t>분석 사례</a:t>
            </a:r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F54B9A7C-34C1-4EEA-B5A3-CBFE2B93D250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</p:spTree>
    <p:extLst>
      <p:ext uri="{BB962C8B-B14F-4D97-AF65-F5344CB8AC3E}">
        <p14:creationId xmlns:p14="http://schemas.microsoft.com/office/powerpoint/2010/main" val="1605462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SPSS Output</a:t>
            </a:r>
            <a:endParaRPr lang="ko-KR" altLang="en-US"/>
          </a:p>
        </p:txBody>
      </p:sp>
      <p:pic>
        <p:nvPicPr>
          <p:cNvPr id="102403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713" y="1119188"/>
            <a:ext cx="6708775" cy="5051425"/>
          </a:xfrm>
        </p:spPr>
      </p:pic>
      <p:sp>
        <p:nvSpPr>
          <p:cNvPr id="10240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9F62005E-0FE4-484B-8C60-44E30EC408B1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572" y="3645024"/>
            <a:ext cx="4914900" cy="4762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299715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4.6.2 AMOS </a:t>
            </a:r>
            <a:r>
              <a:rPr lang="ko-KR" altLang="en-US" dirty="0"/>
              <a:t>분석 사례</a:t>
            </a:r>
          </a:p>
        </p:txBody>
      </p:sp>
      <p:pic>
        <p:nvPicPr>
          <p:cNvPr id="103427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057275"/>
            <a:ext cx="7696200" cy="5175250"/>
          </a:xfrm>
        </p:spPr>
      </p:pic>
      <p:sp>
        <p:nvSpPr>
          <p:cNvPr id="1034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7AAD58C5-BC7F-4B3C-A168-AFD833C498AC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  <p:pic>
        <p:nvPicPr>
          <p:cNvPr id="103429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478213"/>
            <a:ext cx="2752725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모서리가 둥근 직사각형 41"/>
          <p:cNvSpPr>
            <a:spLocks noChangeArrowheads="1"/>
          </p:cNvSpPr>
          <p:nvPr/>
        </p:nvSpPr>
        <p:spPr bwMode="auto">
          <a:xfrm>
            <a:off x="1042988" y="5449888"/>
            <a:ext cx="2606675" cy="500062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rnd" algn="ctr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err="1">
                <a:solidFill>
                  <a:srgbClr val="1717F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Abil_Multiple.amw</a:t>
            </a:r>
            <a:endParaRPr lang="ko-KR" altLang="en-US" dirty="0">
              <a:solidFill>
                <a:srgbClr val="1717FF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307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4.7 </a:t>
            </a:r>
            <a:r>
              <a:rPr lang="ko-KR" altLang="en-US" dirty="0"/>
              <a:t>결정계수 </a:t>
            </a:r>
            <a:r>
              <a:rPr lang="en-US" altLang="ko-KR" dirty="0"/>
              <a:t>(Coefficient of Determination; </a:t>
            </a:r>
            <a:r>
              <a:rPr lang="en-US" altLang="ko-KR" i="1" dirty="0"/>
              <a:t>R </a:t>
            </a:r>
            <a:r>
              <a:rPr lang="en-US" altLang="ko-KR" baseline="30000" dirty="0"/>
              <a:t>2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0825" indent="-250825"/>
            <a:r>
              <a:rPr lang="ko-KR" altLang="en-US" dirty="0" err="1"/>
              <a:t>제곱합의</a:t>
            </a:r>
            <a:r>
              <a:rPr lang="ko-KR" altLang="en-US" dirty="0"/>
              <a:t> 분할</a:t>
            </a:r>
            <a:endParaRPr lang="en-US" altLang="ko-KR" dirty="0"/>
          </a:p>
          <a:p>
            <a:pPr marL="250825" indent="-250825"/>
            <a:endParaRPr lang="en-US" altLang="ko-KR" dirty="0"/>
          </a:p>
          <a:p>
            <a:pPr marL="1965325" lvl="4" indent="-250825"/>
            <a:endParaRPr lang="en-US" altLang="ko-KR" dirty="0"/>
          </a:p>
          <a:p>
            <a:pPr marL="250825" indent="-250825"/>
            <a:r>
              <a:rPr lang="ko-KR" altLang="en-US" dirty="0" err="1"/>
              <a:t>분산분석표</a:t>
            </a:r>
            <a:endParaRPr lang="ko-KR" altLang="en-US" dirty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 b="0">
                <a:solidFill>
                  <a:srgbClr val="CC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fld id="{0A08A1F5-D7BE-4601-8634-13DBC54BD279}" type="slidenum">
              <a:rPr kumimoji="0" lang="en-US" altLang="ko-KR" sz="1400" b="0" smtClean="0">
                <a:solidFill>
                  <a:srgbClr val="CC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r>
              <a:rPr kumimoji="0" lang="en-US" altLang="ko-KR" sz="1400" b="0">
                <a:solidFill>
                  <a:srgbClr val="CC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-</a:t>
            </a:r>
          </a:p>
        </p:txBody>
      </p:sp>
      <p:pic>
        <p:nvPicPr>
          <p:cNvPr id="3994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3074988"/>
            <a:ext cx="72421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4587875"/>
            <a:ext cx="72326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511300"/>
            <a:ext cx="35909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157788"/>
            <a:ext cx="2001838" cy="590550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3343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fld id="{1E4B155D-02E2-45B8-B544-E7C3FAD37966}" type="slidenum">
              <a:rPr kumimoji="0" lang="en-US" altLang="ko-KR" sz="1400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r>
              <a:rPr kumimoji="0" lang="en-US" altLang="ko-KR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-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4.8 </a:t>
            </a:r>
            <a:r>
              <a:rPr lang="ko-KR" altLang="en-US" dirty="0" err="1"/>
              <a:t>표준화추정치</a:t>
            </a:r>
            <a:endParaRPr lang="ko-KR" altLang="en-US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ko-KR" altLang="en-US" dirty="0"/>
              <a:t>개별 </a:t>
            </a:r>
            <a:r>
              <a:rPr lang="ko-KR" altLang="en-US" dirty="0" err="1"/>
              <a:t>회귀계수에</a:t>
            </a:r>
            <a:r>
              <a:rPr lang="ko-KR" altLang="en-US" dirty="0"/>
              <a:t> 대한 검정</a:t>
            </a:r>
          </a:p>
          <a:p>
            <a:pPr eaLnBrk="1" hangingPunct="1">
              <a:lnSpc>
                <a:spcPct val="120000"/>
              </a:lnSpc>
            </a:pPr>
            <a:endParaRPr lang="ko-KR" altLang="en-US" dirty="0"/>
          </a:p>
          <a:p>
            <a:pPr eaLnBrk="1" hangingPunct="1">
              <a:lnSpc>
                <a:spcPct val="120000"/>
              </a:lnSpc>
            </a:pPr>
            <a:endParaRPr lang="ko-KR" altLang="en-US" dirty="0"/>
          </a:p>
          <a:p>
            <a:pPr eaLnBrk="1" hangingPunct="1">
              <a:lnSpc>
                <a:spcPct val="120000"/>
              </a:lnSpc>
            </a:pPr>
            <a:r>
              <a:rPr lang="ko-KR" altLang="en-US" dirty="0"/>
              <a:t>표준화 회귀계수</a:t>
            </a:r>
          </a:p>
          <a:p>
            <a:pPr eaLnBrk="1" hangingPunct="1">
              <a:lnSpc>
                <a:spcPct val="120000"/>
              </a:lnSpc>
            </a:pPr>
            <a:endParaRPr lang="ko-KR" altLang="en-US" dirty="0"/>
          </a:p>
          <a:p>
            <a:pPr eaLnBrk="1" hangingPunct="1">
              <a:lnSpc>
                <a:spcPct val="120000"/>
              </a:lnSpc>
            </a:pPr>
            <a:endParaRPr lang="ko-KR" altLang="en-US" dirty="0"/>
          </a:p>
          <a:p>
            <a:pPr lvl="4" eaLnBrk="1" hangingPunct="1">
              <a:lnSpc>
                <a:spcPct val="120000"/>
              </a:lnSpc>
            </a:pPr>
            <a:endParaRPr lang="ko-KR" altLang="en-US" dirty="0"/>
          </a:p>
          <a:p>
            <a:pPr eaLnBrk="1" hangingPunct="1">
              <a:lnSpc>
                <a:spcPct val="120000"/>
              </a:lnSpc>
            </a:pPr>
            <a:r>
              <a:rPr lang="ko-KR" altLang="en-US" dirty="0"/>
              <a:t>회귀계수 </a:t>
            </a:r>
            <a:r>
              <a:rPr lang="en-US" altLang="ko-KR" dirty="0"/>
              <a:t>= </a:t>
            </a:r>
            <a:r>
              <a:rPr lang="ko-KR" altLang="en-US" dirty="0" err="1"/>
              <a:t>편회귀계수</a:t>
            </a:r>
            <a:r>
              <a:rPr lang="en-US" altLang="ko-KR" dirty="0"/>
              <a:t>(Partial Regression Coefficient)</a:t>
            </a:r>
          </a:p>
        </p:txBody>
      </p:sp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1187450" y="1608138"/>
          <a:ext cx="1371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2"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08138"/>
                        <a:ext cx="1371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5"/>
          <p:cNvGraphicFramePr>
            <a:graphicFrameLocks noChangeAspect="1"/>
          </p:cNvGraphicFramePr>
          <p:nvPr/>
        </p:nvGraphicFramePr>
        <p:xfrm>
          <a:off x="2624138" y="1570038"/>
          <a:ext cx="3975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3" name="Equation" r:id="rId6" imgW="3975100" imgH="419100" progId="Equation.3">
                  <p:embed/>
                </p:oleObj>
              </mc:Choice>
              <mc:Fallback>
                <p:oleObj name="Equation" r:id="rId6" imgW="3975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138" y="1570038"/>
                        <a:ext cx="3975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6"/>
          <p:cNvGraphicFramePr>
            <a:graphicFrameLocks noChangeAspect="1"/>
          </p:cNvGraphicFramePr>
          <p:nvPr/>
        </p:nvGraphicFramePr>
        <p:xfrm>
          <a:off x="1158875" y="2952750"/>
          <a:ext cx="467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4" name="Equation" r:id="rId8" imgW="4673600" imgH="457200" progId="Equation.3">
                  <p:embed/>
                </p:oleObj>
              </mc:Choice>
              <mc:Fallback>
                <p:oleObj name="Equation" r:id="rId8" imgW="467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2952750"/>
                        <a:ext cx="467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7"/>
          <p:cNvGraphicFramePr>
            <a:graphicFrameLocks noChangeAspect="1"/>
          </p:cNvGraphicFramePr>
          <p:nvPr/>
        </p:nvGraphicFramePr>
        <p:xfrm>
          <a:off x="5772150" y="3009900"/>
          <a:ext cx="2400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5" name="Equation" r:id="rId10" imgW="2400300" imgH="419100" progId="Equation.3">
                  <p:embed/>
                </p:oleObj>
              </mc:Choice>
              <mc:Fallback>
                <p:oleObj name="Equation" r:id="rId10" imgW="2400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150" y="3009900"/>
                        <a:ext cx="2400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1" name="Rectangle 4"/>
          <p:cNvSpPr>
            <a:spLocks noChangeArrowheads="1"/>
          </p:cNvSpPr>
          <p:nvPr/>
        </p:nvSpPr>
        <p:spPr bwMode="auto">
          <a:xfrm>
            <a:off x="1249363" y="4608513"/>
            <a:ext cx="800100" cy="442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혈압</a:t>
            </a:r>
          </a:p>
        </p:txBody>
      </p:sp>
      <p:sp>
        <p:nvSpPr>
          <p:cNvPr id="44042" name="Rectangle 5"/>
          <p:cNvSpPr>
            <a:spLocks noChangeArrowheads="1"/>
          </p:cNvSpPr>
          <p:nvPr/>
        </p:nvSpPr>
        <p:spPr bwMode="auto">
          <a:xfrm>
            <a:off x="3190875" y="4608513"/>
            <a:ext cx="800100" cy="442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월급</a:t>
            </a:r>
          </a:p>
        </p:txBody>
      </p:sp>
      <p:sp>
        <p:nvSpPr>
          <p:cNvPr id="44043" name="Text Box 6"/>
          <p:cNvSpPr txBox="1">
            <a:spLocks noChangeArrowheads="1"/>
          </p:cNvSpPr>
          <p:nvPr/>
        </p:nvSpPr>
        <p:spPr bwMode="auto">
          <a:xfrm>
            <a:off x="2312988" y="4437063"/>
            <a:ext cx="6715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8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0.7</a:t>
            </a:r>
          </a:p>
        </p:txBody>
      </p:sp>
      <p:sp>
        <p:nvSpPr>
          <p:cNvPr id="44044" name="Rectangle 7"/>
          <p:cNvSpPr>
            <a:spLocks noChangeArrowheads="1"/>
          </p:cNvSpPr>
          <p:nvPr/>
        </p:nvSpPr>
        <p:spPr bwMode="auto">
          <a:xfrm>
            <a:off x="4926013" y="4618038"/>
            <a:ext cx="800100" cy="442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혈압</a:t>
            </a:r>
          </a:p>
        </p:txBody>
      </p:sp>
      <p:sp>
        <p:nvSpPr>
          <p:cNvPr id="44045" name="Rectangle 8"/>
          <p:cNvSpPr>
            <a:spLocks noChangeArrowheads="1"/>
          </p:cNvSpPr>
          <p:nvPr/>
        </p:nvSpPr>
        <p:spPr bwMode="auto">
          <a:xfrm>
            <a:off x="6867525" y="4618038"/>
            <a:ext cx="800100" cy="442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월급</a:t>
            </a:r>
          </a:p>
        </p:txBody>
      </p:sp>
      <p:sp>
        <p:nvSpPr>
          <p:cNvPr id="44046" name="Text Box 9"/>
          <p:cNvSpPr txBox="1">
            <a:spLocks noChangeArrowheads="1"/>
          </p:cNvSpPr>
          <p:nvPr/>
        </p:nvSpPr>
        <p:spPr bwMode="auto">
          <a:xfrm>
            <a:off x="5989638" y="4446588"/>
            <a:ext cx="6715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8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-0.1</a:t>
            </a:r>
          </a:p>
        </p:txBody>
      </p:sp>
      <p:sp>
        <p:nvSpPr>
          <p:cNvPr id="44047" name="Rectangle 10"/>
          <p:cNvSpPr>
            <a:spLocks noChangeArrowheads="1"/>
          </p:cNvSpPr>
          <p:nvPr/>
        </p:nvSpPr>
        <p:spPr bwMode="auto">
          <a:xfrm>
            <a:off x="5946775" y="5580063"/>
            <a:ext cx="798513" cy="442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800" b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나이</a:t>
            </a:r>
          </a:p>
        </p:txBody>
      </p:sp>
      <p:sp>
        <p:nvSpPr>
          <p:cNvPr id="44048" name="Text Box 11"/>
          <p:cNvSpPr txBox="1">
            <a:spLocks noChangeArrowheads="1"/>
          </p:cNvSpPr>
          <p:nvPr/>
        </p:nvSpPr>
        <p:spPr bwMode="auto">
          <a:xfrm>
            <a:off x="5054600" y="5275263"/>
            <a:ext cx="67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0.8</a:t>
            </a:r>
          </a:p>
        </p:txBody>
      </p:sp>
      <p:sp>
        <p:nvSpPr>
          <p:cNvPr id="44049" name="Text Box 12"/>
          <p:cNvSpPr txBox="1">
            <a:spLocks noChangeArrowheads="1"/>
          </p:cNvSpPr>
          <p:nvPr/>
        </p:nvSpPr>
        <p:spPr bwMode="auto">
          <a:xfrm>
            <a:off x="6927850" y="5275263"/>
            <a:ext cx="673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 eaLnBrk="1" latinLnBrk="0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0.9</a:t>
            </a:r>
          </a:p>
        </p:txBody>
      </p:sp>
      <p:cxnSp>
        <p:nvCxnSpPr>
          <p:cNvPr id="44050" name="AutoShape 13"/>
          <p:cNvCxnSpPr>
            <a:cxnSpLocks noChangeShapeType="1"/>
            <a:stCxn id="44041" idx="3"/>
            <a:endCxn id="44042" idx="1"/>
          </p:cNvCxnSpPr>
          <p:nvPr/>
        </p:nvCxnSpPr>
        <p:spPr bwMode="auto">
          <a:xfrm>
            <a:off x="2049463" y="4830763"/>
            <a:ext cx="11414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1" name="AutoShape 14"/>
          <p:cNvCxnSpPr>
            <a:cxnSpLocks noChangeShapeType="1"/>
            <a:stCxn id="44044" idx="3"/>
            <a:endCxn id="44045" idx="1"/>
          </p:cNvCxnSpPr>
          <p:nvPr/>
        </p:nvCxnSpPr>
        <p:spPr bwMode="auto">
          <a:xfrm>
            <a:off x="5726113" y="4840288"/>
            <a:ext cx="11414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2" name="AutoShape 15"/>
          <p:cNvCxnSpPr>
            <a:cxnSpLocks noChangeShapeType="1"/>
            <a:stCxn id="44044" idx="2"/>
            <a:endCxn id="44047" idx="1"/>
          </p:cNvCxnSpPr>
          <p:nvPr/>
        </p:nvCxnSpPr>
        <p:spPr bwMode="auto">
          <a:xfrm>
            <a:off x="5326063" y="5060950"/>
            <a:ext cx="620712" cy="741363"/>
          </a:xfrm>
          <a:prstGeom prst="straightConnector1">
            <a:avLst/>
          </a:prstGeom>
          <a:noFill/>
          <a:ln w="25400">
            <a:solidFill>
              <a:srgbClr val="00B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3" name="AutoShape 16"/>
          <p:cNvCxnSpPr>
            <a:cxnSpLocks noChangeShapeType="1"/>
            <a:stCxn id="44047" idx="3"/>
            <a:endCxn id="44045" idx="2"/>
          </p:cNvCxnSpPr>
          <p:nvPr/>
        </p:nvCxnSpPr>
        <p:spPr bwMode="auto">
          <a:xfrm flipV="1">
            <a:off x="6745288" y="5060950"/>
            <a:ext cx="522287" cy="7413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13258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fld id="{32E0E164-E9C0-47E5-AF96-CFB0857B8782}" type="slidenum">
              <a:rPr kumimoji="0" lang="en-US" altLang="ko-KR" sz="1400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r>
              <a:rPr kumimoji="0" lang="en-US" altLang="ko-KR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-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pPr eaLnBrk="1" hangingPunct="1"/>
            <a:r>
              <a:rPr lang="en-US" altLang="ko-KR" dirty="0"/>
              <a:t>4.9 </a:t>
            </a:r>
            <a:r>
              <a:rPr lang="ko-KR" altLang="en-US" dirty="0" err="1"/>
              <a:t>다중공선성</a:t>
            </a:r>
            <a:endParaRPr lang="ko-KR" altLang="en-US" dirty="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ko-KR" altLang="en-US" dirty="0"/>
              <a:t>다중공선성으로 인해 흔히 나타나는 현상 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/>
              <a:t>중요하다고 생각되는 </a:t>
            </a:r>
            <a:r>
              <a:rPr lang="ko-KR" altLang="en-US" dirty="0" err="1"/>
              <a:t>회귀계수에</a:t>
            </a:r>
            <a:r>
              <a:rPr lang="ko-KR" altLang="en-US" dirty="0"/>
              <a:t> 대한 </a:t>
            </a:r>
            <a:r>
              <a:rPr lang="ko-KR" altLang="en-US" dirty="0" err="1"/>
              <a:t>검정결과가</a:t>
            </a:r>
            <a:r>
              <a:rPr lang="ko-KR" altLang="en-US" dirty="0"/>
              <a:t> 유의하지 않게 나타난다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/>
              <a:t>하나 이상의 </a:t>
            </a:r>
            <a:r>
              <a:rPr lang="ko-KR" altLang="en-US" dirty="0" err="1"/>
              <a:t>설명변수를</a:t>
            </a:r>
            <a:r>
              <a:rPr lang="ko-KR" altLang="en-US" dirty="0"/>
              <a:t> 추가</a:t>
            </a:r>
            <a:r>
              <a:rPr lang="en-US" altLang="ko-KR" dirty="0"/>
              <a:t>(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  <a:r>
              <a:rPr lang="ko-KR" altLang="en-US" dirty="0"/>
              <a:t>하면 회귀계수 추정치에 큰 변화가 생긴다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/>
              <a:t>회귀계수 추정치의 부호가 경험적 또는 이론적 기대와 상반된다</a:t>
            </a:r>
            <a:r>
              <a:rPr lang="en-US" altLang="ko-KR" dirty="0"/>
              <a:t>.</a:t>
            </a:r>
          </a:p>
          <a:p>
            <a:pPr lvl="4" eaLnBrk="1" hangingPunct="1">
              <a:lnSpc>
                <a:spcPct val="100000"/>
              </a:lnSpc>
            </a:pPr>
            <a:endParaRPr lang="en-US" altLang="ko-KR" dirty="0"/>
          </a:p>
          <a:p>
            <a:pPr eaLnBrk="1" hangingPunct="1">
              <a:lnSpc>
                <a:spcPct val="100000"/>
              </a:lnSpc>
            </a:pPr>
            <a:r>
              <a:rPr lang="ko-KR" altLang="en-US" dirty="0"/>
              <a:t>다중공선성에 대한 대책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/>
              <a:t>다중공선성에 관련되어 있는 일부 변수를 제거한다</a:t>
            </a:r>
            <a:r>
              <a:rPr lang="en-US" altLang="ko-KR" dirty="0"/>
              <a:t>. </a:t>
            </a:r>
            <a:r>
              <a:rPr lang="ko-KR" altLang="en-US" dirty="0"/>
              <a:t>이는 실제적으로 가장 많이 사용되는 방법으로 변수선택 방법이 사용되기도 한다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/>
              <a:t>다중공선성에 관련되어 있는 변수들을 결합하여 하나의 </a:t>
            </a:r>
            <a:r>
              <a:rPr lang="ko-KR" altLang="en-US" dirty="0" err="1"/>
              <a:t>합성변수를</a:t>
            </a:r>
            <a:r>
              <a:rPr lang="ko-KR" altLang="en-US" dirty="0"/>
              <a:t> 만들고</a:t>
            </a:r>
            <a:r>
              <a:rPr lang="en-US" altLang="ko-KR" dirty="0"/>
              <a:t>, </a:t>
            </a:r>
            <a:r>
              <a:rPr lang="ko-KR" altLang="en-US" dirty="0"/>
              <a:t>기존의 변수들 대신 </a:t>
            </a:r>
            <a:r>
              <a:rPr lang="ko-KR" altLang="en-US" dirty="0" err="1"/>
              <a:t>합성변수를</a:t>
            </a:r>
            <a:r>
              <a:rPr lang="ko-KR" altLang="en-US" dirty="0"/>
              <a:t> </a:t>
            </a:r>
            <a:r>
              <a:rPr lang="ko-KR" altLang="en-US" dirty="0" err="1"/>
              <a:t>설명변수로</a:t>
            </a:r>
            <a:r>
              <a:rPr lang="ko-KR" altLang="en-US" dirty="0"/>
              <a:t> 사용한다</a:t>
            </a:r>
            <a:r>
              <a:rPr lang="en-US" altLang="ko-KR" dirty="0"/>
              <a:t>. 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/>
              <a:t>더 넓은 범위의 독립변수들의 값에서 새로운 관측치를 얻어낸다</a:t>
            </a:r>
            <a:r>
              <a:rPr lang="en-US" altLang="ko-KR" dirty="0"/>
              <a:t>. </a:t>
            </a:r>
            <a:r>
              <a:rPr lang="ko-KR" altLang="en-US" dirty="0"/>
              <a:t>이 경우 추가로 비용과 시간이 드는 것을 감수해야 한다</a:t>
            </a:r>
            <a:r>
              <a:rPr lang="en-US" altLang="ko-KR" dirty="0"/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dirty="0" err="1"/>
              <a:t>능형회귀</a:t>
            </a:r>
            <a:r>
              <a:rPr lang="en-US" altLang="ko-KR" dirty="0"/>
              <a:t>(ridge regression), </a:t>
            </a:r>
            <a:r>
              <a:rPr lang="ko-KR" altLang="en-US" dirty="0" err="1"/>
              <a:t>주성분회귀</a:t>
            </a:r>
            <a:r>
              <a:rPr lang="en-US" altLang="ko-KR" dirty="0"/>
              <a:t>(principal components regression) </a:t>
            </a:r>
            <a:r>
              <a:rPr lang="ko-KR" altLang="en-US" dirty="0"/>
              <a:t>등 </a:t>
            </a:r>
            <a:r>
              <a:rPr lang="ko-KR" altLang="en-US" dirty="0" err="1"/>
              <a:t>편의추정법</a:t>
            </a:r>
            <a:r>
              <a:rPr lang="en-US" altLang="ko-KR" dirty="0"/>
              <a:t>(biased estimation method)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pPr eaLnBrk="1" hangingPunct="1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57629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다중공선성의 진단</a:t>
            </a:r>
          </a:p>
        </p:txBody>
      </p:sp>
      <p:sp>
        <p:nvSpPr>
          <p:cNvPr id="5837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공차한계</a:t>
            </a:r>
            <a:r>
              <a:rPr lang="en-US" altLang="ko-KR" dirty="0"/>
              <a:t>(Tolerance)</a:t>
            </a:r>
          </a:p>
          <a:p>
            <a:pPr lvl="1">
              <a:lnSpc>
                <a:spcPct val="120000"/>
              </a:lnSpc>
            </a:pPr>
            <a:endParaRPr lang="en-US" altLang="ko-KR" dirty="0"/>
          </a:p>
          <a:p>
            <a:pPr lvl="4"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분산확대인자</a:t>
            </a:r>
            <a:r>
              <a:rPr lang="en-US" altLang="ko-KR" dirty="0"/>
              <a:t>(variance inflation factor; VIF)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통상 분산확대인자의 값이 </a:t>
            </a:r>
            <a:r>
              <a:rPr lang="en-US" altLang="ko-KR" dirty="0"/>
              <a:t>10</a:t>
            </a:r>
            <a:r>
              <a:rPr lang="ko-KR" altLang="en-US" dirty="0"/>
              <a:t>을 초과하면 이는 그 데이터에 심각한 공선성의 문제가 있다는 신호가 된다</a:t>
            </a:r>
            <a:r>
              <a:rPr lang="en-US" altLang="ko-KR" dirty="0"/>
              <a:t>.</a:t>
            </a:r>
          </a:p>
          <a:p>
            <a:pPr lvl="4">
              <a:lnSpc>
                <a:spcPct val="120000"/>
              </a:lnSpc>
            </a:pPr>
            <a:endParaRPr lang="en-US" altLang="ko-KR" sz="1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err="1"/>
              <a:t>상태지수</a:t>
            </a:r>
            <a:r>
              <a:rPr lang="en-US" altLang="ko-KR" dirty="0"/>
              <a:t>(Condition Index)</a:t>
            </a:r>
            <a:endParaRPr lang="ko-KR" altLang="en-US" sz="16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5837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fld id="{9F2C6C41-03FE-41F3-979E-0EB2D37B0498}" type="slidenum">
              <a:rPr kumimoji="0" lang="en-US" altLang="ko-KR" sz="1400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r>
              <a:rPr kumimoji="0" lang="en-US" altLang="ko-KR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1484784"/>
            <a:ext cx="2343150" cy="485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636912"/>
            <a:ext cx="1752600" cy="781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25" y="4919439"/>
            <a:ext cx="14287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87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SPSS Output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- </a:t>
            </a:r>
            <a:fld id="{9A38C8F6-C166-45BC-A9FE-9515A6940ABB}" type="slidenum">
              <a:rPr lang="en-US" altLang="ko-KR" smtClean="0"/>
              <a:pPr>
                <a:defRPr/>
              </a:pPr>
              <a:t>98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16874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52513"/>
            <a:ext cx="7696200" cy="5184775"/>
          </a:xfrm>
        </p:spPr>
      </p:pic>
      <p:sp>
        <p:nvSpPr>
          <p:cNvPr id="104450" name="제목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US" altLang="ko-KR" dirty="0"/>
              <a:t>4.10 </a:t>
            </a:r>
            <a:r>
              <a:rPr lang="ko-KR" altLang="en-US" dirty="0" err="1"/>
              <a:t>가변수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질적 설명변수의 처리</a:t>
            </a:r>
          </a:p>
        </p:txBody>
      </p:sp>
      <p:sp>
        <p:nvSpPr>
          <p:cNvPr id="10445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 latinLnBrk="1">
              <a:spcBef>
                <a:spcPct val="20000"/>
              </a:spcBef>
              <a:buClr>
                <a:srgbClr val="EC957A"/>
              </a:buClr>
              <a:buSzPct val="70000"/>
              <a:buFont typeface="Wingdings" panose="05000000000000000000" pitchFamily="2" charset="2"/>
              <a:buChar char="l"/>
              <a:defRPr kumimoji="1" sz="2000">
                <a:solidFill>
                  <a:srgbClr val="0000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  <a:lvl2pPr marL="742950" indent="-285750" algn="just" latinLnBrk="1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kumimoji="1" sz="28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2pPr>
            <a:lvl3pPr marL="1143000" indent="-228600" algn="just" latinLnBrk="1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kumimoji="1" sz="16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3pPr>
            <a:lvl4pPr marL="1600200" indent="-228600" algn="just" latinLnBrk="1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kumimoji="1" sz="14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4pPr>
            <a:lvl5pPr marL="2057400" indent="-228600" algn="just" latinLnBrk="1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kumimoji="1" sz="120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400">
                <a:solidFill>
                  <a:srgbClr val="CC0000"/>
                </a:solidFill>
              </a:rPr>
              <a:t>- </a:t>
            </a:r>
            <a:fld id="{540891B1-F97F-4182-BFE6-F3EFC89B0D7E}" type="slidenum">
              <a:rPr kumimoji="0" lang="en-US" altLang="ko-KR" sz="1400" smtClean="0">
                <a:solidFill>
                  <a:srgbClr val="CC0000"/>
                </a:solidFill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r>
              <a:rPr kumimoji="0" lang="en-US" altLang="ko-KR" sz="1400">
                <a:solidFill>
                  <a:srgbClr val="CC0000"/>
                </a:solidFill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00696006"/>
      </p:ext>
    </p:extLst>
  </p:cSld>
  <p:clrMapOvr>
    <a:masterClrMapping/>
  </p:clrMapOvr>
</p:sld>
</file>

<file path=ppt/theme/theme1.xml><?xml version="1.0" encoding="utf-8"?>
<a:theme xmlns:a="http://schemas.openxmlformats.org/drawingml/2006/main" name="둥근 사각형">
  <a:themeElements>
    <a:clrScheme name="둥근 사각형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둥근 사각형">
      <a:majorFont>
        <a:latin typeface="휴먼매직체"/>
        <a:ea typeface="휴먼매직체"/>
        <a:cs typeface=""/>
      </a:majorFont>
      <a:minorFont>
        <a:latin typeface="휴먼매직체"/>
        <a:ea typeface="휴먼매직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9525" cap="rnd" cmpd="sng" algn="ctr">
          <a:solidFill>
            <a:schemeClr val="tx1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둥근 사각형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둥근 사각형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둥근 사각형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SPSS분산분석(20060207)</Template>
  <TotalTime>9141</TotalTime>
  <Words>9695</Words>
  <Application>Microsoft Office PowerPoint</Application>
  <PresentationFormat>화면 슬라이드 쇼(4:3)</PresentationFormat>
  <Paragraphs>1674</Paragraphs>
  <Slides>176</Slides>
  <Notes>134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176</vt:i4>
      </vt:variant>
    </vt:vector>
  </HeadingPairs>
  <TitlesOfParts>
    <vt:vector size="190" baseType="lpstr">
      <vt:lpstr>굴림</vt:lpstr>
      <vt:lpstr>굴림체</vt:lpstr>
      <vt:lpstr>돋움체</vt:lpstr>
      <vt:lpstr>맑은 고딕</vt:lpstr>
      <vt:lpstr>새굴림</vt:lpstr>
      <vt:lpstr>휴먼매직체</vt:lpstr>
      <vt:lpstr>Arial</vt:lpstr>
      <vt:lpstr>Monotype Sorts</vt:lpstr>
      <vt:lpstr>Symbol</vt:lpstr>
      <vt:lpstr>Times New Roman</vt:lpstr>
      <vt:lpstr>Wingdings</vt:lpstr>
      <vt:lpstr>둥근 사각형</vt:lpstr>
      <vt:lpstr>수식</vt:lpstr>
      <vt:lpstr>Equation</vt:lpstr>
      <vt:lpstr>PowerPoint 프레젠테이션</vt:lpstr>
      <vt:lpstr>PowerPoint 프레젠테이션</vt:lpstr>
      <vt:lpstr>1.1 탐색적 연구와 확증적 연구</vt:lpstr>
      <vt:lpstr>... 탐색적 연구  VS  확증적 연구</vt:lpstr>
      <vt:lpstr>구조방정식모형 (SEM, Structural Equation Model)</vt:lpstr>
      <vt:lpstr>선형 구조방정식모형 (Linear Structural Equation Model)</vt:lpstr>
      <vt:lpstr>1.2 AMOS 소프트웨어</vt:lpstr>
      <vt:lpstr>≪예≫ 잠재변수가 없는 구조방정식모형</vt:lpstr>
      <vt:lpstr>≪예≫ 잠재변수가 있는 구조방정식모형</vt:lpstr>
      <vt:lpstr>1.3 변수의 유형</vt:lpstr>
      <vt:lpstr>1.3.2 외생변수와 내생변수</vt:lpstr>
      <vt:lpstr>1.3.3 오차변수 (Error Variable)</vt:lpstr>
      <vt:lpstr>1.4 경로도 작성</vt:lpstr>
      <vt:lpstr>≪참조≫ LISREL 모형에서 사용되는 기호</vt:lpstr>
      <vt:lpstr>1.5 구조방정식모형의 유형</vt:lpstr>
      <vt:lpstr>≪예≫ 잠재변수가 있는 구조방정식모형</vt:lpstr>
      <vt:lpstr>1.6 동치모형 (Equivalent Model)</vt:lpstr>
      <vt:lpstr>1.7 통제변수, 매개변수, 조절변수</vt:lpstr>
      <vt:lpstr>1.8 구조방정식모형의 구축 및 분석 절차</vt:lpstr>
      <vt:lpstr>PowerPoint 프레젠테이션</vt:lpstr>
      <vt:lpstr>2.1 AMOS의 주요 구성요소</vt:lpstr>
      <vt:lpstr>2.2 사례 - 잠재변수가 없는 구조방정식모형</vt:lpstr>
      <vt:lpstr>2.2.1 데이터 파일 지정</vt:lpstr>
      <vt:lpstr>2.2.2 경로도 작성 – (1) 관찰변수 작성 및 이름 입력</vt:lpstr>
      <vt:lpstr>(2) 오차변수 작성</vt:lpstr>
      <vt:lpstr>오차변수의 이름 입력</vt:lpstr>
      <vt:lpstr>(3) 인과관계, 연관관계 작성</vt:lpstr>
      <vt:lpstr>≪참조≫ 주의사항</vt:lpstr>
      <vt:lpstr>2.2.4 제목과 주석 붙이기</vt:lpstr>
      <vt:lpstr>2.2.5 분석 속성 지정</vt:lpstr>
      <vt:lpstr>2.2.7 분석 수행 및 결과 보기</vt:lpstr>
      <vt:lpstr>Text Output</vt:lpstr>
      <vt:lpstr>2.3 사례 - 잠재변수가 있는 구조방정식모형</vt:lpstr>
      <vt:lpstr>2.3.1 경로도 작성 – (1) 잠재변수 작성 및 이름 입력</vt:lpstr>
      <vt:lpstr>(2) 관찰변수 및 오차변수 작성</vt:lpstr>
      <vt:lpstr>(3) 변수 이름 입력 및 인과(연관)관계 입력</vt:lpstr>
      <vt:lpstr>기타 작업</vt:lpstr>
      <vt:lpstr>2.3.2 잠재변수의 측정단위 규정</vt:lpstr>
      <vt:lpstr>2.3.3 단일 지시자 문제</vt:lpstr>
      <vt:lpstr>≪참조≫ 주의사항</vt:lpstr>
      <vt:lpstr>2.3.4 분석 수행 및 결과 보기</vt:lpstr>
      <vt:lpstr>Text Output</vt:lpstr>
      <vt:lpstr>PowerPoint 프레젠테이션</vt:lpstr>
      <vt:lpstr>3.1 분석 사례 – 데이터 탐색</vt:lpstr>
      <vt:lpstr>3.1.2 SPSS 분석 사례 – ‘데이터 탐색’ 메뉴</vt:lpstr>
      <vt:lpstr>SPSS Output</vt:lpstr>
      <vt:lpstr>3.2 기술통계량</vt:lpstr>
      <vt:lpstr>AMOS 분석 사례 - 데이터 탐색</vt:lpstr>
      <vt:lpstr>분석 속성 지정</vt:lpstr>
      <vt:lpstr>정규성 (Normality)</vt:lpstr>
      <vt:lpstr>특이값 (Outlier)</vt:lpstr>
      <vt:lpstr>3.3 분석 사례 - 상관계수</vt:lpstr>
      <vt:lpstr>SPSS Output</vt:lpstr>
      <vt:lpstr>3.3.2 AMOS 분석 사례</vt:lpstr>
      <vt:lpstr>AMOS Text Output</vt:lpstr>
      <vt:lpstr>≪예≫ 상관분석 요약</vt:lpstr>
      <vt:lpstr>3.4 공분산과 상관계수</vt:lpstr>
      <vt:lpstr>3.4.2 상관계수 (Pearson’s Correlation Coefficient)</vt:lpstr>
      <vt:lpstr>공분산행렬과 상관계수행렬</vt:lpstr>
      <vt:lpstr>3.5 결측값 처리</vt:lpstr>
      <vt:lpstr>3.5.2 AMOS 분석 사례 - 결측값 대체</vt:lpstr>
      <vt:lpstr>≪참조≫ SPSS ‘결측값 분석’ 대화상자</vt:lpstr>
      <vt:lpstr>패턴 대화상자, 변수 대화상자</vt:lpstr>
      <vt:lpstr>EM 대화상자, 회귀 대화상자</vt:lpstr>
      <vt:lpstr>결측값 패턴</vt:lpstr>
      <vt:lpstr>3.5.3 AMOS 분석 사례 – FIML 추정법</vt:lpstr>
      <vt:lpstr>분석 속성 지정: Estimation 탭</vt:lpstr>
      <vt:lpstr>분석 속성 지정: Output 탭</vt:lpstr>
      <vt:lpstr>3.6 변수 변환 (Variable Transformation)</vt:lpstr>
      <vt:lpstr>변수 계산 대화상자</vt:lpstr>
      <vt:lpstr>≪예≫ 로그 변환 후의 분포</vt:lpstr>
      <vt:lpstr>3.7 표본크기</vt:lpstr>
      <vt:lpstr>3.7.2 변수(모수)의 개수를 기준으로 하는 방법</vt:lpstr>
      <vt:lpstr>≪참조≫ http://www.danielsoper.com/statcalc/</vt:lpstr>
      <vt:lpstr>≪참조≫ http://www.danielsoper.com/statcalc/</vt:lpstr>
      <vt:lpstr>PowerPoint 프레젠테이션</vt:lpstr>
      <vt:lpstr>4.1 상관분석</vt:lpstr>
      <vt:lpstr>SPSS Output</vt:lpstr>
      <vt:lpstr>4.1.2 AMOS 분석 사례</vt:lpstr>
      <vt:lpstr>4.2 단순 회귀분석 (Simple Regression Analysis)</vt:lpstr>
      <vt:lpstr>SPSS Output</vt:lpstr>
      <vt:lpstr>AMOS Text Output</vt:lpstr>
      <vt:lpstr>4.4 편상관계수</vt:lpstr>
      <vt:lpstr>SPSS Output</vt:lpstr>
      <vt:lpstr>4.4.2 AMOS 분석 사례</vt:lpstr>
      <vt:lpstr>4.5 다중 회귀분석 – 사례 1</vt:lpstr>
      <vt:lpstr>4.5.2 AMOS 분석 사례</vt:lpstr>
      <vt:lpstr>≪참조≫ 경로분석(Path Analysis)</vt:lpstr>
      <vt:lpstr>수정모형(최종모형)</vt:lpstr>
      <vt:lpstr>4.6 다중 회귀분석 – 사례 2</vt:lpstr>
      <vt:lpstr>4.6.1 SPSS 분석 사례</vt:lpstr>
      <vt:lpstr>SPSS Output</vt:lpstr>
      <vt:lpstr>4.6.2 AMOS 분석 사례</vt:lpstr>
      <vt:lpstr>4.7 결정계수 (Coefficient of Determination; R 2) </vt:lpstr>
      <vt:lpstr>4.8 표준화추정치</vt:lpstr>
      <vt:lpstr>4.9 다중공선성</vt:lpstr>
      <vt:lpstr>다중공선성의 진단</vt:lpstr>
      <vt:lpstr>SPSS Output</vt:lpstr>
      <vt:lpstr>4.10 가변수 – 질적 설명변수의 처리</vt:lpstr>
      <vt:lpstr>4.10.2 SPSS 분석 사례</vt:lpstr>
      <vt:lpstr>SPSS Output</vt:lpstr>
      <vt:lpstr>4.10.3. AMOS 분석 사례</vt:lpstr>
      <vt:lpstr>≪참조≫ 일반선형모형 (General Linear Model)</vt:lpstr>
      <vt:lpstr>‘일변량 분석’ 대화상자</vt:lpstr>
      <vt:lpstr>SPSS Output</vt:lpstr>
      <vt:lpstr>회귀분석 요약 테이블</vt:lpstr>
      <vt:lpstr>PowerPoint 프레젠테이션</vt:lpstr>
      <vt:lpstr>5.1 연구모형의 구축과 해석 절차</vt:lpstr>
      <vt:lpstr>5.2 AMOS 분석 사례 - 경로분석 모형(Path Analysis Model) </vt:lpstr>
      <vt:lpstr>... ≪사례≫ 경로분석 모형</vt:lpstr>
      <vt:lpstr>5.3 적합도 평가</vt:lpstr>
      <vt:lpstr>Free &amp; Fixed Parameter </vt:lpstr>
      <vt:lpstr>모형의 식별</vt:lpstr>
      <vt:lpstr>모형의 식별 (Identification)</vt:lpstr>
      <vt:lpstr>적합도 (Goodness of Fit)</vt:lpstr>
      <vt:lpstr>적합도 통계량 (Goodness of Fit Statistics)</vt:lpstr>
      <vt:lpstr>... 적합도 통계량 (Goodness of Fit Statistics)</vt:lpstr>
      <vt:lpstr>Good Model ?</vt:lpstr>
      <vt:lpstr>5.4 AMOS 분석 사례 – 수정지수를 이용한 모형수정</vt:lpstr>
      <vt:lpstr>수정지수 (Modification Index)</vt:lpstr>
      <vt:lpstr>동치모형 (Equivalent Model)</vt:lpstr>
      <vt:lpstr>≪사례≫ 수정모형 - 1</vt:lpstr>
      <vt:lpstr>AMOS Text Output: Model Fit</vt:lpstr>
      <vt:lpstr>5.5 개별 모수들에 대한 검정</vt:lpstr>
      <vt:lpstr>T-값을 이용하는 방법 (Sobel-검정)</vt:lpstr>
      <vt:lpstr>5.6 붓스트랩 방법 (Bootstrap Method)</vt:lpstr>
      <vt:lpstr>Analysis Properties – Bootstrap Tab</vt:lpstr>
      <vt:lpstr>Bootstrap Method</vt:lpstr>
      <vt:lpstr>경로계수 요약</vt:lpstr>
      <vt:lpstr>&lt;참조&gt; 붓스트랩 방법을 적용할 때의 경고 메시지</vt:lpstr>
      <vt:lpstr>5.7 AMOS 분석 사례 - 간명한 모형 구축하기</vt:lpstr>
      <vt:lpstr>AMOS Text Output: Model Fit</vt:lpstr>
      <vt:lpstr>경로계수 요약</vt:lpstr>
      <vt:lpstr>5.8 내생 오차변수들 간의 연관성</vt:lpstr>
      <vt:lpstr>경로계수 요약</vt:lpstr>
      <vt:lpstr>5.9 정규분포를 따르지 않는 데이터의 경우</vt:lpstr>
      <vt:lpstr>정규성 평가</vt:lpstr>
      <vt:lpstr>Analysis Properties – Estimation Tab</vt:lpstr>
      <vt:lpstr>추정치, 붓스트랩 방법의 p-값</vt:lpstr>
      <vt:lpstr>경로계수 요약</vt:lpstr>
      <vt:lpstr>PowerPoint 프레젠테이션</vt:lpstr>
      <vt:lpstr>6.1 구조방정식모형의 구성</vt:lpstr>
      <vt:lpstr>6.1.1 측정모형과 구조모형</vt:lpstr>
      <vt:lpstr>6.1.2 잠재변수 규정시 주의사항</vt:lpstr>
      <vt:lpstr>6.1.3 반영적 지표와 형성적 지표</vt:lpstr>
      <vt:lpstr>6.1.4 측정모형과 관찰변수의 측정</vt:lpstr>
      <vt:lpstr>6.2 AMOS 분석 사례 - 잠재변수가 있는 구조방정식모형</vt:lpstr>
      <vt:lpstr>《사례》경로도 작성</vt:lpstr>
      <vt:lpstr>6.3 잠재변수에 대한 측정단위의 규정</vt:lpstr>
      <vt:lpstr>6.4 단일 지시자 문제</vt:lpstr>
      <vt:lpstr>6.5 AMOS 분석 사례 - 초기모형</vt:lpstr>
      <vt:lpstr>AMOS Text Output: Model Fit</vt:lpstr>
      <vt:lpstr>AMOS Text Output: Modification Indices</vt:lpstr>
      <vt:lpstr>6.6 확증적 인자분석을 이용한 측정모형 평가</vt:lpstr>
      <vt:lpstr>6.6.1 인자적잿값 평가</vt:lpstr>
      <vt:lpstr>6.6.2 수정지수 검토</vt:lpstr>
      <vt:lpstr>6.6.3 측정모형 수정</vt:lpstr>
      <vt:lpstr>AMOS Text Output: Estimates</vt:lpstr>
      <vt:lpstr>6.6.4 잠재변수들 간의 상관계수</vt:lpstr>
      <vt:lpstr>6.7 AMOS 분석 사례 – 측정모형 수정</vt:lpstr>
      <vt:lpstr>AMOS Text Output: Notes for Model</vt:lpstr>
      <vt:lpstr>AMOS Text Output: Estimates</vt:lpstr>
      <vt:lpstr>6.8 AMOS 분석 사례 – 구조모형 수정</vt:lpstr>
      <vt:lpstr>AMOS Text Output: Model Fit</vt:lpstr>
      <vt:lpstr>6.9 경로계수들에 대한 요약과 해석</vt:lpstr>
      <vt:lpstr>6.9.2 구조모형에 대한 요약과 해석</vt:lpstr>
      <vt:lpstr>6.10 정규분포를 따르지 않는 데이터의 경우</vt:lpstr>
      <vt:lpstr>변수 설명</vt:lpstr>
      <vt:lpstr>정규성 평가</vt:lpstr>
      <vt:lpstr>Analysis Properties – Estimation Tab</vt:lpstr>
      <vt:lpstr>Modification Indices</vt:lpstr>
      <vt:lpstr>6.11 오차변수들 간의 연관관계</vt:lpstr>
      <vt:lpstr>Model Fit</vt:lpstr>
      <vt:lpstr>측정모형, 구조모형 요약</vt:lpstr>
      <vt:lpstr>6.11.2 내생 오차변수들 간의 연관관계</vt:lpstr>
      <vt:lpstr>구조모형 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한상태</dc:creator>
  <cp:lastModifiedBy>Lee DongGyu</cp:lastModifiedBy>
  <cp:revision>826</cp:revision>
  <cp:lastPrinted>2019-03-11T03:49:30Z</cp:lastPrinted>
  <dcterms:created xsi:type="dcterms:W3CDTF">2001-03-15T12:29:35Z</dcterms:created>
  <dcterms:modified xsi:type="dcterms:W3CDTF">2020-06-29T13:42:01Z</dcterms:modified>
</cp:coreProperties>
</file>